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168" r:id="rId3"/>
    <p:sldMasterId id="2147513180" r:id="rId4"/>
  </p:sldMasterIdLst>
  <p:notesMasterIdLst>
    <p:notesMasterId r:id="rId20"/>
  </p:notesMasterIdLst>
  <p:sldIdLst>
    <p:sldId id="371" r:id="rId5"/>
    <p:sldId id="1618" r:id="rId6"/>
    <p:sldId id="1619" r:id="rId7"/>
    <p:sldId id="1533" r:id="rId8"/>
    <p:sldId id="1620" r:id="rId9"/>
    <p:sldId id="1625" r:id="rId10"/>
    <p:sldId id="1622" r:id="rId11"/>
    <p:sldId id="1626" r:id="rId12"/>
    <p:sldId id="1627" r:id="rId13"/>
    <p:sldId id="1313" r:id="rId14"/>
    <p:sldId id="1512" r:id="rId15"/>
    <p:sldId id="1321" r:id="rId16"/>
    <p:sldId id="1536" r:id="rId17"/>
    <p:sldId id="856" r:id="rId18"/>
    <p:sldId id="1186" r:id="rId19"/>
  </p:sldIdLst>
  <p:sldSz cx="12190413" cy="6859588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4510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973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653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860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2870" algn="l" defTabSz="913143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39425" algn="l" defTabSz="913143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5981" algn="l" defTabSz="913143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2539" algn="l" defTabSz="913143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0033CC"/>
    <a:srgbClr val="000000"/>
    <a:srgbClr val="DDDFE3"/>
    <a:srgbClr val="009A46"/>
    <a:srgbClr val="005024"/>
    <a:srgbClr val="CC6600"/>
    <a:srgbClr val="0000FF"/>
    <a:srgbClr val="006C31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150" autoAdjust="0"/>
    <p:restoredTop sz="99886" autoAdjust="0"/>
  </p:normalViewPr>
  <p:slideViewPr>
    <p:cSldViewPr>
      <p:cViewPr varScale="1">
        <p:scale>
          <a:sx n="113" d="100"/>
          <a:sy n="113" d="100"/>
        </p:scale>
        <p:origin x="-822" y="-10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3C40D53-305F-4AF6-9F7B-0F83A3A312E2}" type="datetimeFigureOut">
              <a:rPr lang="ru-RU"/>
              <a:pPr>
                <a:defRPr/>
              </a:pPr>
              <a:t>27.03.2022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838" y="742950"/>
            <a:ext cx="6600825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FECBC8D6-ABBF-4314-8C32-19EDCCB1DC6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4157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973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4510" algn="l" defTabSz="71973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9731" algn="l" defTabSz="71973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6539" algn="l" defTabSz="71973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8603" algn="l" defTabSz="71973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1619" algn="l" defTabSz="76467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3972" algn="l" defTabSz="76467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6269" algn="l" defTabSz="76467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8602" algn="l" defTabSz="76467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8425" y="742950"/>
            <a:ext cx="6597650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6564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7B0EE7A-48BB-4614-8C0A-F27FDB23B69C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9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8" y="1371949"/>
            <a:ext cx="10467501" cy="1829222"/>
          </a:xfrm>
          <a:ln>
            <a:noFill/>
          </a:ln>
        </p:spPr>
        <p:txBody>
          <a:bodyPr tIns="0" rIns="2119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9" y="3229283"/>
            <a:ext cx="10471565" cy="1753006"/>
          </a:xfrm>
        </p:spPr>
        <p:txBody>
          <a:bodyPr lIns="0" rIns="21198"/>
          <a:lstStyle>
            <a:lvl1pPr marL="0" marR="53608" indent="0" algn="r">
              <a:buNone/>
              <a:defRPr>
                <a:solidFill>
                  <a:schemeClr val="tx1"/>
                </a:solidFill>
              </a:defRPr>
            </a:lvl1pPr>
            <a:lvl2pPr marL="535959" indent="0" algn="ctr">
              <a:buNone/>
            </a:lvl2pPr>
            <a:lvl3pPr marL="1071919" indent="0" algn="ctr">
              <a:buNone/>
            </a:lvl3pPr>
            <a:lvl4pPr marL="1607896" indent="0" algn="ctr">
              <a:buNone/>
            </a:lvl4pPr>
            <a:lvl5pPr marL="2143833" indent="0" algn="ctr">
              <a:buNone/>
            </a:lvl5pPr>
            <a:lvl6pPr marL="2679806" indent="0" algn="ctr">
              <a:buNone/>
            </a:lvl6pPr>
            <a:lvl7pPr marL="3215788" indent="0" algn="ctr">
              <a:buNone/>
            </a:lvl7pPr>
            <a:lvl8pPr marL="3751760" indent="0" algn="ctr">
              <a:buNone/>
            </a:lvl8pPr>
            <a:lvl9pPr marL="4287687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6475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64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0" y="914688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8" y="91468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631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8" y="1371949"/>
            <a:ext cx="10467501" cy="1829222"/>
          </a:xfrm>
          <a:ln>
            <a:noFill/>
          </a:ln>
        </p:spPr>
        <p:txBody>
          <a:bodyPr tIns="0" rIns="2118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9" y="3229283"/>
            <a:ext cx="10471565" cy="1753006"/>
          </a:xfrm>
        </p:spPr>
        <p:txBody>
          <a:bodyPr lIns="0" rIns="21182"/>
          <a:lstStyle>
            <a:lvl1pPr marL="0" marR="53593" indent="0" algn="r">
              <a:buNone/>
              <a:defRPr>
                <a:solidFill>
                  <a:schemeClr val="tx1"/>
                </a:solidFill>
              </a:defRPr>
            </a:lvl1pPr>
            <a:lvl2pPr marL="535728" indent="0" algn="ctr">
              <a:buNone/>
            </a:lvl2pPr>
            <a:lvl3pPr marL="1071455" indent="0" algn="ctr">
              <a:buNone/>
            </a:lvl3pPr>
            <a:lvl4pPr marL="1607200" indent="0" algn="ctr">
              <a:buNone/>
            </a:lvl4pPr>
            <a:lvl5pPr marL="2142906" indent="0" algn="ctr">
              <a:buNone/>
            </a:lvl5pPr>
            <a:lvl6pPr marL="2678658" indent="0" algn="ctr">
              <a:buNone/>
            </a:lvl6pPr>
            <a:lvl7pPr marL="3214408" indent="0" algn="ctr">
              <a:buNone/>
            </a:lvl7pPr>
            <a:lvl8pPr marL="3750142" indent="0" algn="ctr">
              <a:buNone/>
            </a:lvl8pPr>
            <a:lvl9pPr marL="428583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569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482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4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304"/>
            <a:ext cx="10361851" cy="1510066"/>
          </a:xfrm>
        </p:spPr>
        <p:txBody>
          <a:bodyPr lIns="53048" rIns="5304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107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1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848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93"/>
            <a:ext cx="5386216" cy="659503"/>
          </a:xfrm>
        </p:spPr>
        <p:txBody>
          <a:bodyPr lIns="53048" tIns="0" rIns="5304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8" y="1860192"/>
            <a:ext cx="5388333" cy="654994"/>
          </a:xfrm>
        </p:spPr>
        <p:txBody>
          <a:bodyPr lIns="53048" tIns="0" rIns="5304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302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49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81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303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15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15" y="1676789"/>
            <a:ext cx="3657123" cy="4573059"/>
          </a:xfrm>
        </p:spPr>
        <p:txBody>
          <a:bodyPr lIns="21182" rIns="2118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2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060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7" y="1106492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067" tIns="53048" rIns="106067" bIns="5304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067" tIns="53048" rIns="106067" bIns="5304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67" tIns="53048" rIns="106067" bIns="530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87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67" tIns="53048" rIns="106067" bIns="530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0"/>
            <a:ext cx="2950080" cy="1582985"/>
          </a:xfrm>
        </p:spPr>
        <p:txBody>
          <a:bodyPr lIns="53048" rIns="53048" bIns="5304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2" y="2829470"/>
            <a:ext cx="2946015" cy="2179826"/>
          </a:xfrm>
        </p:spPr>
        <p:txBody>
          <a:bodyPr lIns="74219" rIns="5304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87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138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7000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0" y="914688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8" y="91468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460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82" y="1371965"/>
            <a:ext cx="10467501" cy="1829222"/>
          </a:xfrm>
          <a:ln>
            <a:noFill/>
          </a:ln>
        </p:spPr>
        <p:txBody>
          <a:bodyPr tIns="0" rIns="2126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4" y="3229283"/>
            <a:ext cx="10471565" cy="1753006"/>
          </a:xfrm>
        </p:spPr>
        <p:txBody>
          <a:bodyPr lIns="0" rIns="21262"/>
          <a:lstStyle>
            <a:lvl1pPr marL="0" marR="53635" indent="0" algn="r">
              <a:buNone/>
              <a:defRPr>
                <a:solidFill>
                  <a:schemeClr val="tx1"/>
                </a:solidFill>
              </a:defRPr>
            </a:lvl1pPr>
            <a:lvl2pPr marL="536185" indent="0" algn="ctr">
              <a:buNone/>
            </a:lvl2pPr>
            <a:lvl3pPr marL="1072375" indent="0" algn="ctr">
              <a:buNone/>
            </a:lvl3pPr>
            <a:lvl4pPr marL="1608566" indent="0" algn="ctr">
              <a:buNone/>
            </a:lvl4pPr>
            <a:lvl5pPr marL="2144734" indent="0" algn="ctr">
              <a:buNone/>
            </a:lvl5pPr>
            <a:lvl6pPr marL="2680934" indent="0" algn="ctr">
              <a:buNone/>
            </a:lvl6pPr>
            <a:lvl7pPr marL="3217144" indent="0" algn="ctr">
              <a:buNone/>
            </a:lvl7pPr>
            <a:lvl8pPr marL="3753321" indent="0" algn="ctr">
              <a:buNone/>
            </a:lvl8pPr>
            <a:lvl9pPr marL="4289483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9514C84-B81B-469F-AD2B-8E90FD32F886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DBE7DED-4129-417C-86F9-FDCC3BE2823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9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9E18D85-13BE-4488-8BB6-CF28BE03BEE6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51938D0F-F355-4AC1-8B7A-9698C69AA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6261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8" y="131704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8" y="2705305"/>
            <a:ext cx="10361851" cy="1510066"/>
          </a:xfrm>
        </p:spPr>
        <p:txBody>
          <a:bodyPr lIns="53236" rIns="5323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15ACEB0-4996-4CDF-95ED-57A415A814DA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42B984-956F-41C8-8B48-756DD59036D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734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8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01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2506AA4-0D53-4105-9359-F4E698DB4E18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8EB3CDF-907C-4A98-8AC9-9A62BC418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5966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8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798"/>
            <a:ext cx="5386216" cy="659503"/>
          </a:xfrm>
        </p:spPr>
        <p:txBody>
          <a:bodyPr lIns="53236" tIns="0" rIns="5323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6" y="1860192"/>
            <a:ext cx="5388333" cy="654994"/>
          </a:xfrm>
        </p:spPr>
        <p:txBody>
          <a:bodyPr lIns="53236" tIns="0" rIns="5323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6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6" y="2515236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902727-B418-4F9B-9E95-47B0F29C2EE6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6E669D0-417C-4B39-9E7C-205D5F739B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2880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49" y="704298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5E7D0C0-2481-42F9-8681-A38316D0CE9D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BD8BEA0-24CB-4508-AEA9-1733341483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06550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21E8EF-8869-496F-93C6-47E71E3855EE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421C6-0024-4A2E-8FEF-3083E064C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3804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4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304"/>
            <a:ext cx="10361851" cy="1510066"/>
          </a:xfrm>
        </p:spPr>
        <p:txBody>
          <a:bodyPr lIns="53068" rIns="5306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71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15" y="514518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15" y="1676789"/>
            <a:ext cx="3657123" cy="4573059"/>
          </a:xfrm>
        </p:spPr>
        <p:txBody>
          <a:bodyPr lIns="21262" rIns="2126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1BF5C0E-AAD8-4416-B5F3-157CC88C1493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4F3972-6642-4732-B60D-B13F02F50D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41810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90" y="1107309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43" tIns="53236" rIns="106443" bIns="53236" anchor="ctr"/>
          <a:lstStyle/>
          <a:p>
            <a:pPr algn="ctr" defTabSz="1217612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70" y="536065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43" tIns="53236" rIns="106443" bIns="53236" anchor="ctr"/>
          <a:lstStyle/>
          <a:p>
            <a:pPr algn="ctr" defTabSz="1217612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43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4" y="1177298"/>
            <a:ext cx="2950080" cy="1582985"/>
          </a:xfrm>
        </p:spPr>
        <p:txBody>
          <a:bodyPr lIns="53236" rIns="53236" bIns="5323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2" y="2829477"/>
            <a:ext cx="2946015" cy="2179826"/>
          </a:xfrm>
        </p:spPr>
        <p:txBody>
          <a:bodyPr lIns="74486" rIns="5323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70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FA666F5-C5CD-40A0-B4EF-CBEB6117CD95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70"/>
            <a:ext cx="812694" cy="366267"/>
          </a:xfrm>
        </p:spPr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6D0E40F-2096-4294-A05C-566B31601E3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30628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BD9BA46-6B8E-454F-AD03-0623E90DF7C1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A2D01EE-19C8-46FB-8836-FB8CD40E8D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886518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6" y="91466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6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1E427E2-01C0-4197-B762-F8B992078B9B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23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ABEAC02-04A8-492A-8AEA-9900A944EF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08216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31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318"/>
          <a:lstStyle>
            <a:lvl1pPr marL="0" marR="53657" indent="0" algn="r">
              <a:buNone/>
              <a:defRPr>
                <a:solidFill>
                  <a:schemeClr val="tx1"/>
                </a:solidFill>
              </a:defRPr>
            </a:lvl1pPr>
            <a:lvl2pPr marL="536457" indent="0" algn="ctr">
              <a:buNone/>
            </a:lvl2pPr>
            <a:lvl3pPr marL="1072918" indent="0" algn="ctr">
              <a:buNone/>
            </a:lvl3pPr>
            <a:lvl4pPr marL="1609392" indent="0" algn="ctr">
              <a:buNone/>
            </a:lvl4pPr>
            <a:lvl5pPr marL="2145828" indent="0" algn="ctr">
              <a:buNone/>
            </a:lvl5pPr>
            <a:lvl6pPr marL="2682300" indent="0" algn="ctr">
              <a:buNone/>
            </a:lvl6pPr>
            <a:lvl7pPr marL="3218780" indent="0" algn="ctr">
              <a:buNone/>
            </a:lvl7pPr>
            <a:lvl8pPr marL="3755255" indent="0" algn="ctr">
              <a:buNone/>
            </a:lvl8pPr>
            <a:lvl9pPr marL="429171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2385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767330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322" rIns="5332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54289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311710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8"/>
            <a:ext cx="5386216" cy="659503"/>
          </a:xfrm>
        </p:spPr>
        <p:txBody>
          <a:bodyPr lIns="53322" tIns="0" rIns="5332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322" tIns="0" rIns="5332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8583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96970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1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670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548749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18" rIns="2131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97104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322" rIns="53322" bIns="5332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623" rIns="53322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787558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521319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7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7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459262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93"/>
            <a:ext cx="5386216" cy="659503"/>
          </a:xfrm>
        </p:spPr>
        <p:txBody>
          <a:bodyPr lIns="53068" tIns="0" rIns="5306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8" y="1860192"/>
            <a:ext cx="5388333" cy="654994"/>
          </a:xfrm>
        </p:spPr>
        <p:txBody>
          <a:bodyPr lIns="53068" tIns="0" rIns="5306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5662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49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8233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879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15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15" y="1676789"/>
            <a:ext cx="3657123" cy="4573059"/>
          </a:xfrm>
        </p:spPr>
        <p:txBody>
          <a:bodyPr lIns="21198" rIns="2119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2916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7" y="1106492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119" tIns="53068" rIns="106119" bIns="5306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119" tIns="53068" rIns="106119" bIns="5306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19" tIns="53068" rIns="106119" bIns="5306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87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19" tIns="53068" rIns="106119" bIns="5306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0"/>
            <a:ext cx="2950080" cy="1582985"/>
          </a:xfrm>
        </p:spPr>
        <p:txBody>
          <a:bodyPr lIns="53068" rIns="53068" bIns="5306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2" y="2829470"/>
            <a:ext cx="2946015" cy="2179826"/>
          </a:xfrm>
        </p:spPr>
        <p:txBody>
          <a:bodyPr lIns="74251" rIns="5306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87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3/27/2022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8197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19" tIns="53068" rIns="106119" bIns="5306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40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119" tIns="53068" rIns="106119" bIns="5306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55" y="704859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06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55" y="1935177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119" tIns="53068" rIns="106119" bIns="5306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7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0" y="20324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5" r:id="rId1"/>
    <p:sldLayoutId id="2147513055" r:id="rId2"/>
    <p:sldLayoutId id="2147513136" r:id="rId3"/>
    <p:sldLayoutId id="2147513056" r:id="rId4"/>
    <p:sldLayoutId id="2147513057" r:id="rId5"/>
    <p:sldLayoutId id="2147513058" r:id="rId6"/>
    <p:sldLayoutId id="2147513059" r:id="rId7"/>
    <p:sldLayoutId id="2147513060" r:id="rId8"/>
    <p:sldLayoutId id="2147513137" r:id="rId9"/>
    <p:sldLayoutId id="2147513061" r:id="rId10"/>
    <p:sldLayoutId id="214751306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36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67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06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74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092" indent="-27109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882" indent="-23938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0462" indent="-23938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3851" indent="-1965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085" indent="-1965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660" indent="-24657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045" indent="-21439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2621" indent="-214391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214" indent="-21439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9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9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78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383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98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57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176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768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67" tIns="53048" rIns="106067" bIns="530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40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67" tIns="53048" rIns="106067" bIns="530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55" y="704859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04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55" y="1935177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067" tIns="53048" rIns="106067" bIns="5304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7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0" y="20324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8" r:id="rId1"/>
    <p:sldLayoutId id="2147513063" r:id="rId2"/>
    <p:sldLayoutId id="2147513139" r:id="rId3"/>
    <p:sldLayoutId id="2147513064" r:id="rId4"/>
    <p:sldLayoutId id="2147513065" r:id="rId5"/>
    <p:sldLayoutId id="2147513066" r:id="rId6"/>
    <p:sldLayoutId id="2147513067" r:id="rId7"/>
    <p:sldLayoutId id="2147513068" r:id="rId8"/>
    <p:sldLayoutId id="2147513140" r:id="rId9"/>
    <p:sldLayoutId id="2147513069" r:id="rId10"/>
    <p:sldLayoutId id="214751307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36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67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06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74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092" indent="-27109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882" indent="-23938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290" indent="-23938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0693" indent="-1965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085" indent="-1965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768" indent="-24647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0064" indent="-21430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1508" indent="-21430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958" indent="-21430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7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4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9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86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44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01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58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7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43" tIns="53236" rIns="106443" bIns="53236"/>
          <a:lstStyle/>
          <a:p>
            <a:pPr defTabSz="1217612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44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4" y="705019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3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45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4" y="1935123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43" tIns="53236" rIns="106443" bIns="5323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4" y="6357870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262C636D-36D6-4902-8B15-D344D631F45D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71" y="6357870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6" y="6357870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7612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DC5A46F-1679-4FBA-A272-B75559315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49" name="Group 1"/>
          <p:cNvGrpSpPr>
            <a:grpSpLocks/>
          </p:cNvGrpSpPr>
          <p:nvPr/>
        </p:nvGrpSpPr>
        <p:grpSpPr bwMode="auto">
          <a:xfrm>
            <a:off x="-25355" y="203257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7612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7612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992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69" r:id="rId1"/>
    <p:sldLayoutId id="2147513170" r:id="rId2"/>
    <p:sldLayoutId id="2147513171" r:id="rId3"/>
    <p:sldLayoutId id="2147513172" r:id="rId4"/>
    <p:sldLayoutId id="2147513173" r:id="rId5"/>
    <p:sldLayoutId id="2147513174" r:id="rId6"/>
    <p:sldLayoutId id="2147513175" r:id="rId7"/>
    <p:sldLayoutId id="2147513176" r:id="rId8"/>
    <p:sldLayoutId id="2147513177" r:id="rId9"/>
    <p:sldLayoutId id="2147513178" r:id="rId10"/>
    <p:sldLayoutId id="214751317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8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33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04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7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834" indent="-27483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222" indent="-2431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681" indent="-24312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23" indent="-20085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8575" indent="-20085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506" indent="-24667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978" indent="-21448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697" indent="-21448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418" indent="-21448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1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3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5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7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1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3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4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32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622" tIns="53322" rIns="106622" bIns="5332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3/27/2022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829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81" r:id="rId1"/>
    <p:sldLayoutId id="2147513182" r:id="rId2"/>
    <p:sldLayoutId id="2147513183" r:id="rId3"/>
    <p:sldLayoutId id="2147513184" r:id="rId4"/>
    <p:sldLayoutId id="2147513185" r:id="rId5"/>
    <p:sldLayoutId id="2147513186" r:id="rId6"/>
    <p:sldLayoutId id="2147513187" r:id="rId7"/>
    <p:sldLayoutId id="2147513188" r:id="rId8"/>
    <p:sldLayoutId id="2147513189" r:id="rId9"/>
    <p:sldLayoutId id="2147513190" r:id="rId10"/>
    <p:sldLayoutId id="214751319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4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1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41" indent="-27134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533" indent="-2396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413" indent="-2396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18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650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54" indent="-2468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38" indent="-21459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13" indent="-21459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05" indent="-21459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3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7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6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7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5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837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1923" indent="-285369" defTabSz="103837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434" indent="-228292" defTabSz="103837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7991" indent="-228292" defTabSz="103837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4547" indent="-228292" defTabSz="103837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133" indent="-228292" defTabSz="103837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7702" indent="-228292" defTabSz="103837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4274" indent="-228292" defTabSz="103837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0862" indent="-228292" defTabSz="103837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EEC6CBC5-76F7-4D00-A969-41780E87300A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44035" name="Прямоугольник 15"/>
          <p:cNvSpPr>
            <a:spLocks noChangeArrowheads="1"/>
          </p:cNvSpPr>
          <p:nvPr/>
        </p:nvSpPr>
        <p:spPr bwMode="auto">
          <a:xfrm>
            <a:off x="12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6" name="Прямоугольник 16"/>
          <p:cNvSpPr>
            <a:spLocks noChangeArrowheads="1"/>
          </p:cNvSpPr>
          <p:nvPr/>
        </p:nvSpPr>
        <p:spPr bwMode="auto">
          <a:xfrm>
            <a:off x="12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7" name="Прямоугольник 17"/>
          <p:cNvSpPr>
            <a:spLocks noChangeArrowheads="1"/>
          </p:cNvSpPr>
          <p:nvPr/>
        </p:nvSpPr>
        <p:spPr bwMode="auto">
          <a:xfrm>
            <a:off x="12" y="214353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8" name="Прямоугольник 18"/>
          <p:cNvSpPr>
            <a:spLocks noChangeArrowheads="1"/>
          </p:cNvSpPr>
          <p:nvPr/>
        </p:nvSpPr>
        <p:spPr bwMode="auto">
          <a:xfrm>
            <a:off x="12" y="6645285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9" name="Прямоугольник 19"/>
          <p:cNvSpPr>
            <a:spLocks noChangeArrowheads="1"/>
          </p:cNvSpPr>
          <p:nvPr/>
        </p:nvSpPr>
        <p:spPr bwMode="auto">
          <a:xfrm>
            <a:off x="12" y="6573890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40" name="Прямоугольник 20"/>
          <p:cNvSpPr>
            <a:spLocks noChangeArrowheads="1"/>
          </p:cNvSpPr>
          <p:nvPr/>
        </p:nvSpPr>
        <p:spPr bwMode="auto">
          <a:xfrm>
            <a:off x="12" y="650241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99" tIns="53512" rIns="106999" bIns="53512" anchor="ctr"/>
          <a:lstStyle/>
          <a:p>
            <a:pPr algn="ctr" defTabSz="103837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20" y="2291342"/>
            <a:ext cx="12190413" cy="1293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999" tIns="53512" rIns="106999" bIns="53512">
            <a:spAutoFit/>
          </a:bodyPr>
          <a:lstStyle/>
          <a:p>
            <a:pPr algn="ctr" defTabSz="1080246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80246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28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марта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2022 года</a:t>
            </a:r>
          </a:p>
          <a:p>
            <a:pPr algn="ctr" defTabSz="1080246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80246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282" y="383729"/>
            <a:ext cx="12171715" cy="708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999" tIns="53512" rIns="106999" bIns="53512">
            <a:spAutoFit/>
          </a:bodyPr>
          <a:lstStyle/>
          <a:p>
            <a:pPr algn="ctr" defTabSz="1080246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80246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30" y="44812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3" y="788992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3" y="5772161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38"/>
            <a:ext cx="1916112" cy="7539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7362" name="Группа 1"/>
          <p:cNvGrpSpPr>
            <a:grpSpLocks/>
          </p:cNvGrpSpPr>
          <p:nvPr/>
        </p:nvGrpSpPr>
        <p:grpSpPr bwMode="auto">
          <a:xfrm>
            <a:off x="395287" y="114463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1"/>
              <a:ext cx="5450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4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52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2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2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2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3" y="2917645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7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8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500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6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9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38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7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798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2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32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7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48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0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32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7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095"/>
              <a:ext cx="118915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57363" name="Rectangle 58"/>
          <p:cNvSpPr>
            <a:spLocks noChangeArrowheads="1"/>
          </p:cNvSpPr>
          <p:nvPr/>
        </p:nvSpPr>
        <p:spPr bwMode="auto">
          <a:xfrm>
            <a:off x="455614" y="896983"/>
            <a:ext cx="9067801" cy="37464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431" tIns="53224" rIns="106431" bIns="53224">
            <a:spAutoFit/>
          </a:bodyPr>
          <a:lstStyle/>
          <a:p>
            <a:pPr algn="ctr" defTabSz="103204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погибло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39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3" y="2446380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33002" y="2784503"/>
            <a:ext cx="2038352" cy="2529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94" tIns="35494" rIns="35494" bIns="35494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09" y="2819479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13" y="399158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22733" y="31825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28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2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3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72" y="42287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4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2" y="47194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0" y="47194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19" y="362962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6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5" y="37168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7029853" y="281947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РИСКОМ ПРОВАЛА ПОД ЛЕД ВОДОЕМОВ)  </a:t>
            </a:r>
          </a:p>
        </p:txBody>
      </p:sp>
      <p:sp>
        <p:nvSpPr>
          <p:cNvPr id="583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583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4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98" y="273800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48" y="308944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62" y="152441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7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40" y="248225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9" y="1467724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47" y="401744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97" y="277659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7" y="206534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77" y="1586379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9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9" y="1460008"/>
            <a:ext cx="86994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7" y="2001351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6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8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7934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6"/>
            <a:ext cx="739774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8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5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1" y="3710293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66" y="3849992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2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3" y="2668900"/>
            <a:ext cx="741361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02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1" y="408747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6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1" y="4398474"/>
            <a:ext cx="86994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0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84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3" y="491027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2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10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7" y="2822892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0" y="3637264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208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20"/>
            <a:ext cx="892284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7" y="4536879"/>
            <a:ext cx="911224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77" y="491026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14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2" y="5234302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8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3" y="2197419"/>
            <a:ext cx="9636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918" y="4011139"/>
            <a:ext cx="63658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94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2" y="4321491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19" y="3376924"/>
            <a:ext cx="63658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01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4" y="2560951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7" y="4821837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7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18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0" y="3407874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8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73143" y="3498652"/>
            <a:ext cx="1001714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</a:t>
            </a:r>
          </a:p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4" y="2799065"/>
            <a:ext cx="148272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99" y="3004658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7" y="5130322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5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42" y="1903727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20876" y="3632799"/>
            <a:ext cx="768351" cy="33855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56430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26442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7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58549" name="Группа 101"/>
          <p:cNvGrpSpPr>
            <a:grpSpLocks/>
          </p:cNvGrpSpPr>
          <p:nvPr/>
        </p:nvGrpSpPr>
        <p:grpSpPr bwMode="auto">
          <a:xfrm>
            <a:off x="9867900" y="2449532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550" name="Прямоугольник 4"/>
          <p:cNvSpPr>
            <a:spLocks noChangeArrowheads="1"/>
          </p:cNvSpPr>
          <p:nvPr/>
        </p:nvSpPr>
        <p:spPr bwMode="auto">
          <a:xfrm>
            <a:off x="9933043" y="2817830"/>
            <a:ext cx="2151063" cy="81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94" tIns="35494" rIns="35494" bIns="3549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58551" name="Группа 101"/>
          <p:cNvGrpSpPr>
            <a:grpSpLocks/>
          </p:cNvGrpSpPr>
          <p:nvPr/>
        </p:nvGrpSpPr>
        <p:grpSpPr bwMode="auto">
          <a:xfrm>
            <a:off x="9867919" y="5182399"/>
            <a:ext cx="2263775" cy="1513682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6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2999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72" y="5453850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76" y="5465896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58556" name="Группа 101"/>
          <p:cNvGrpSpPr>
            <a:grpSpLocks/>
          </p:cNvGrpSpPr>
          <p:nvPr/>
        </p:nvGrpSpPr>
        <p:grpSpPr bwMode="auto">
          <a:xfrm>
            <a:off x="9867919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8781496" y="318743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7601964" y="5527928"/>
            <a:ext cx="268137" cy="2438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208418" y="3287533"/>
            <a:ext cx="271263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1974057" y="2744009"/>
            <a:ext cx="262880" cy="239090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610528" y="3943896"/>
            <a:ext cx="284283" cy="258557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3001970" y="3582216"/>
            <a:ext cx="273856" cy="24907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74144" y="2564777"/>
            <a:ext cx="278214" cy="25303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7851996" y="320427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67" y="2796605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8047046" y="3887016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2227502" y="4801395"/>
            <a:ext cx="286304" cy="26039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6930838" y="3254874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710203" y="396924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3985370" y="3419207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68" name="Овал 167"/>
          <p:cNvSpPr>
            <a:spLocks noChangeAspect="1"/>
          </p:cNvSpPr>
          <p:nvPr/>
        </p:nvSpPr>
        <p:spPr bwMode="auto">
          <a:xfrm>
            <a:off x="7828044" y="235666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 bwMode="auto">
          <a:xfrm>
            <a:off x="7139105" y="29595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 bwMode="auto">
          <a:xfrm>
            <a:off x="4989383" y="22505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 bwMode="auto">
          <a:xfrm>
            <a:off x="3864000" y="407257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 bwMode="auto">
          <a:xfrm>
            <a:off x="2811198" y="454138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 bwMode="auto">
          <a:xfrm>
            <a:off x="4915106" y="4874494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 bwMode="auto">
          <a:xfrm>
            <a:off x="6794329" y="466106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5" name="Овал 174"/>
          <p:cNvSpPr>
            <a:spLocks noChangeAspect="1"/>
          </p:cNvSpPr>
          <p:nvPr/>
        </p:nvSpPr>
        <p:spPr bwMode="auto">
          <a:xfrm>
            <a:off x="5389764" y="3231492"/>
            <a:ext cx="271263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 bwMode="auto">
          <a:xfrm>
            <a:off x="3325931" y="358221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35" name="Прямоугольник 176"/>
          <p:cNvSpPr>
            <a:spLocks noChangeArrowheads="1"/>
          </p:cNvSpPr>
          <p:nvPr/>
        </p:nvSpPr>
        <p:spPr bwMode="auto">
          <a:xfrm>
            <a:off x="10437814" y="5834889"/>
            <a:ext cx="1625600" cy="84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с начала осенне-зимнего периода в 2021/22 г. по муниципальным районам</a:t>
            </a:r>
          </a:p>
        </p:txBody>
      </p:sp>
      <p:sp>
        <p:nvSpPr>
          <p:cNvPr id="178" name="Овал 177"/>
          <p:cNvSpPr>
            <a:spLocks noChangeAspect="1"/>
          </p:cNvSpPr>
          <p:nvPr/>
        </p:nvSpPr>
        <p:spPr bwMode="auto">
          <a:xfrm>
            <a:off x="9981476" y="5846897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9" name="Овал 178"/>
          <p:cNvSpPr>
            <a:spLocks noChangeAspect="1"/>
          </p:cNvSpPr>
          <p:nvPr/>
        </p:nvSpPr>
        <p:spPr bwMode="auto">
          <a:xfrm>
            <a:off x="5961067" y="368396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80" name="Овал 179"/>
          <p:cNvSpPr>
            <a:spLocks noChangeAspect="1"/>
          </p:cNvSpPr>
          <p:nvPr/>
        </p:nvSpPr>
        <p:spPr bwMode="auto">
          <a:xfrm>
            <a:off x="5023375" y="3963215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 bwMode="auto">
          <a:xfrm>
            <a:off x="8169195" y="320141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2" name="Овал 181"/>
          <p:cNvSpPr>
            <a:spLocks noChangeAspect="1"/>
          </p:cNvSpPr>
          <p:nvPr/>
        </p:nvSpPr>
        <p:spPr bwMode="auto">
          <a:xfrm>
            <a:off x="2575762" y="362426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6089129" y="2904854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8122737" y="242303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2290249" y="267753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5699363" y="3153885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Rectangle 58"/>
          <p:cNvSpPr>
            <a:spLocks noChangeArrowheads="1"/>
          </p:cNvSpPr>
          <p:nvPr/>
        </p:nvSpPr>
        <p:spPr bwMode="auto">
          <a:xfrm>
            <a:off x="455614" y="896983"/>
            <a:ext cx="9067801" cy="37464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431" tIns="53224" rIns="106431" bIns="53224">
            <a:spAutoFit/>
          </a:bodyPr>
          <a:lstStyle/>
          <a:p>
            <a:pPr algn="ctr" defTabSz="1051536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92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 места </a:t>
            </a:r>
            <a:r>
              <a:rPr lang="ru-RU" altLang="ru-RU" sz="1700" b="1" dirty="0">
                <a:solidFill>
                  <a:srgbClr val="000000"/>
                </a:solidFill>
              </a:rPr>
              <a:t>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237601" y="327803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890514" y="466105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82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891264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ПОТЕРЕЙ ОРИЕНТИРА ЛЮДЕЙ В ПРИРОДНОЙ СРЕДЕ) </a:t>
            </a:r>
            <a:endParaRPr lang="ru-RU" altLang="ru-RU" dirty="0"/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4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98" y="273800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48" y="308944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62" y="152441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7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40" y="248225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9" y="1467724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47" y="401744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97" y="277659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7" y="206534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77" y="1586379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9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9" y="1460008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7" y="1993681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6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8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52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6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8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5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1" y="371029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66" y="3849992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2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3" y="2668900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1" y="408747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69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1" y="4390805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0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7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3" y="491027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2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10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7" y="2822892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0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208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40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8" y="4621531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77" y="491026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14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2" y="5234302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8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3" y="2197419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70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94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2" y="4321491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19" y="3376924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01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4" y="2560951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7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18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0" y="3407874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8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6" y="3531708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4" y="2799065"/>
            <a:ext cx="148272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4" y="3158635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7" y="5122633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42" y="1903727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52607"/>
            <a:ext cx="1273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45"/>
            <a:ext cx="628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26442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88" y="375307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92" y="487772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414" y="219965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404" y="401882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92" y="467036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28830"/>
            <a:ext cx="86994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88" y="4099708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6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43" y="2817822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94" tIns="35494" rIns="35494" bIns="3549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9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6" y="5080003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1" cy="574710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77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гг.</a:t>
              </a:r>
            </a:p>
          </p:txBody>
        </p:sp>
        <p:sp>
          <p:nvSpPr>
            <p:cNvPr id="125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31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ПОКАЗАТЕЛИ СТАТИСТИЧЕСКИХ ДАННЫХ </a:t>
            </a:r>
            <a:r>
              <a:rPr lang="ru-RU" altLang="ru-RU" dirty="0" smtClean="0"/>
              <a:t>СВЯЗАННЫХ </a:t>
            </a:r>
            <a:r>
              <a:rPr lang="ru-RU" altLang="ru-RU" dirty="0"/>
              <a:t>С ПРОВЕДЕНИЕМ ПОИСКОВЫХ РАБОТ </a:t>
            </a:r>
            <a:endParaRPr lang="ru-RU" altLang="ru-RU" dirty="0" smtClean="0"/>
          </a:p>
          <a:p>
            <a:r>
              <a:rPr lang="ru-RU" altLang="ru-RU" dirty="0" smtClean="0"/>
              <a:t>В </a:t>
            </a:r>
            <a:r>
              <a:rPr lang="ru-RU" altLang="ru-RU" dirty="0"/>
              <a:t>ПРИРОДНОЙ СРЕДЕ ЗА </a:t>
            </a:r>
            <a:r>
              <a:rPr lang="ru-RU" altLang="ru-RU" dirty="0" smtClean="0"/>
              <a:t>2022 </a:t>
            </a:r>
            <a:r>
              <a:rPr lang="ru-RU" altLang="ru-RU" dirty="0"/>
              <a:t>г.)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4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98" y="273800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48" y="308944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62" y="152441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7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40" y="248225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9" y="1467724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47" y="401744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97" y="277659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7" y="206534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77" y="1586379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9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9" y="1460008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7" y="1993681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6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8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52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6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8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7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5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1" y="371029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66" y="3849992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2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3" y="2668900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1" y="408747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9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1" y="4390805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0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7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3" y="4910277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2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10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7" y="2822892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0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208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40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8" y="4621531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77" y="4910268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14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2" y="5234302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8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3" y="2197419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945" tIns="37976" rIns="75945" bIns="3797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80" y="3832802"/>
            <a:ext cx="708802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94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2" y="4321491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19" y="3376924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01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4" y="2560951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45" tIns="37976" rIns="75945" bIns="3797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7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18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0" y="3407874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8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6" y="3531708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4" y="2791399"/>
            <a:ext cx="148272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4" y="3158635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7" y="5122633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42" y="1903727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6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56414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26442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500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096" y="2978011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6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43" y="2817822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94" tIns="35494" rIns="35494" bIns="3549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9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6" y="5080003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016"/>
              <a:ext cx="1674812" cy="69257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just" defTabSz="76777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668" y="223050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825" y="4020927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825717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1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34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3" name="Группа 1"/>
          <p:cNvGrpSpPr>
            <a:grpSpLocks/>
          </p:cNvGrpSpPr>
          <p:nvPr/>
        </p:nvGrpSpPr>
        <p:grpSpPr bwMode="auto">
          <a:xfrm>
            <a:off x="346078" y="114463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32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3521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7" y="1461035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5" y="2458130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2" y="2670849"/>
                <a:ext cx="78880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5" y="2598383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4" y="3681880"/>
                <a:ext cx="64078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2" y="2797709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80"/>
                <a:ext cx="10848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2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6" y="3837350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8" y="2661811"/>
                <a:ext cx="91540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2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7" y="4252216"/>
                <a:ext cx="15328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9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09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0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0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3" y="4621731"/>
                <a:ext cx="14451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5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3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5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16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6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75"/>
                <a:ext cx="18269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451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3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9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5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8" y="4457735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59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32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3494" name="Группа 101"/>
          <p:cNvGrpSpPr>
            <a:grpSpLocks/>
          </p:cNvGrpSpPr>
          <p:nvPr/>
        </p:nvGrpSpPr>
        <p:grpSpPr bwMode="auto">
          <a:xfrm>
            <a:off x="9867903" y="788992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3" name="Группа 101"/>
          <p:cNvGrpSpPr>
            <a:grpSpLocks/>
          </p:cNvGrpSpPr>
          <p:nvPr/>
        </p:nvGrpSpPr>
        <p:grpSpPr bwMode="auto">
          <a:xfrm>
            <a:off x="9818693" y="2446352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875854" y="2895621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183" tIns="45076" rIns="90183" bIns="4507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75" y="5290662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2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124" name="Группа 234"/>
          <p:cNvGrpSpPr>
            <a:grpSpLocks/>
          </p:cNvGrpSpPr>
          <p:nvPr/>
        </p:nvGrpSpPr>
        <p:grpSpPr bwMode="auto">
          <a:xfrm>
            <a:off x="9867903" y="5772157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6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68"/>
            <a:ext cx="1916112" cy="651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33" tIns="38076" rIns="76133" bIns="38076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15" name="Группа 101"/>
          <p:cNvGrpSpPr>
            <a:grpSpLocks/>
          </p:cNvGrpSpPr>
          <p:nvPr/>
        </p:nvGrpSpPr>
        <p:grpSpPr bwMode="auto">
          <a:xfrm>
            <a:off x="9861554" y="239396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516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24" tIns="27201" rIns="54424" bIns="272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451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17" tIns="38020" rIns="76017" bIns="3802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4518" name="Группа 1"/>
          <p:cNvGrpSpPr>
            <a:grpSpLocks/>
          </p:cNvGrpSpPr>
          <p:nvPr/>
        </p:nvGrpSpPr>
        <p:grpSpPr bwMode="auto">
          <a:xfrm>
            <a:off x="425450" y="908053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1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4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4" y="266943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29695"/>
              <a:ext cx="1189853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79" y="36796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6"/>
              <a:ext cx="91346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4" y="2795908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7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1" y="384982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9" y="3208724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4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4" y="2668649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42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9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4"/>
              <a:ext cx="107028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31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6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0" y="2989197"/>
              <a:ext cx="108792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4" y="3636656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56"/>
              <a:ext cx="64295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5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29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55"/>
              <a:ext cx="1490972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8" y="3840295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0" y="432071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57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60" y="2552757"/>
              <a:ext cx="733126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2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8" y="1477918"/>
              <a:ext cx="83113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5" y="4927597"/>
              <a:ext cx="10957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79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56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57"/>
              <a:ext cx="170539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494"/>
              <a:ext cx="182692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8" y="3218264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8" y="5129641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70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5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6" y="4062200"/>
              <a:ext cx="156817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2" y="2186918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39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4717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41551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41551"/>
              <a:r>
                <a:rPr lang="ru-RU" altLang="ru-RU" sz="1700" b="1" dirty="0" smtClean="0">
                  <a:solidFill>
                    <a:srgbClr val="FF0000"/>
                  </a:solidFill>
                </a:rPr>
                <a:t>18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4519" name="Группа 101"/>
          <p:cNvGrpSpPr>
            <a:grpSpLocks/>
          </p:cNvGrpSpPr>
          <p:nvPr/>
        </p:nvGrpSpPr>
        <p:grpSpPr bwMode="auto">
          <a:xfrm>
            <a:off x="9867919" y="788992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4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37" y="206693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34" y="120651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60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4528" name="Группа 234"/>
          <p:cNvGrpSpPr>
            <a:grpSpLocks/>
          </p:cNvGrpSpPr>
          <p:nvPr/>
        </p:nvGrpSpPr>
        <p:grpSpPr bwMode="auto">
          <a:xfrm>
            <a:off x="9861553" y="577216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38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1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4529" name="Прямоугольник 237"/>
          <p:cNvSpPr>
            <a:spLocks noChangeArrowheads="1"/>
          </p:cNvSpPr>
          <p:nvPr/>
        </p:nvSpPr>
        <p:spPr bwMode="auto">
          <a:xfrm>
            <a:off x="10210816" y="6045238"/>
            <a:ext cx="2132013" cy="58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62" tIns="37940" rIns="75862" bIns="37940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4533" name="Прямоугольник 6"/>
          <p:cNvSpPr>
            <a:spLocks noChangeArrowheads="1"/>
          </p:cNvSpPr>
          <p:nvPr/>
        </p:nvSpPr>
        <p:spPr bwMode="auto">
          <a:xfrm>
            <a:off x="9904413" y="2516226"/>
            <a:ext cx="2214562" cy="3230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183" tIns="45076" rIns="90183" bIns="4507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7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799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 bwMode="auto">
          <a:xfrm>
            <a:off x="1904206" y="29384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4904463" y="490257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0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91" tIns="27486" rIns="54991" bIns="27486" anchor="ctr"/>
          <a:lstStyle/>
          <a:p>
            <a:pPr algn="ctr" defTabSz="106452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452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01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74625" y="1470028"/>
            <a:ext cx="11885613" cy="2264565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8002" tIns="43970" rIns="88002" bIns="43970"/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</a:t>
            </a:r>
          </a:p>
          <a:p>
            <a:pPr algn="ctr"/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метеорологического явления</a:t>
            </a:r>
          </a:p>
          <a:p>
            <a:pPr algn="ctr"/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с 18 часов 27 марта до 18 часов 28 марта 2022 года</a:t>
            </a:r>
          </a:p>
          <a:p>
            <a:pPr algn="ctr"/>
            <a:endParaRPr lang="ru-RU" sz="1200" b="1" u="sng" dirty="0" smtClean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/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     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28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марта 2022 года на территории Республики Татарстан местами ожидаются:</a:t>
            </a:r>
          </a:p>
          <a:p>
            <a:pPr algn="just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-ночью сильный юго-западный ветер порывами до </a:t>
            </a:r>
            <a:r>
              <a:rPr lang="ru-RU" sz="2000">
                <a:solidFill>
                  <a:srgbClr val="000000"/>
                </a:solidFill>
                <a:latin typeface="Times New Roman"/>
                <a:ea typeface="Times New Roman"/>
              </a:rPr>
              <a:t>15 </a:t>
            </a:r>
            <a:r>
              <a:rPr lang="ru-RU" sz="2000" smtClean="0">
                <a:solidFill>
                  <a:srgbClr val="000000"/>
                </a:solidFill>
                <a:latin typeface="Times New Roman"/>
                <a:ea typeface="Times New Roman"/>
              </a:rPr>
              <a:t>м/с,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кратковременная метель;</a:t>
            </a:r>
          </a:p>
          <a:p>
            <a:pPr algn="just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-ночью и днем  на дорогах образование сильной гололедицы. </a:t>
            </a:r>
          </a:p>
          <a:p>
            <a:pPr indent="449963" algn="just">
              <a:spcAft>
                <a:spcPts val="0"/>
              </a:spcAft>
            </a:pPr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342730" indent="-342730" algn="just">
              <a:spcAft>
                <a:spcPts val="0"/>
              </a:spcAft>
              <a:buFontTx/>
              <a:buChar char="-"/>
            </a:pPr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 </a:t>
            </a:r>
            <a:endParaRPr lang="ru-RU" sz="15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endParaRPr lang="ru-RU" sz="1500" dirty="0">
              <a:solidFill>
                <a:srgbClr val="0070C0"/>
              </a:solidFill>
              <a:latin typeface="Times New Roman"/>
              <a:ea typeface="Times New Roman"/>
            </a:endParaRPr>
          </a:p>
          <a:p>
            <a:pPr indent="447423" algn="just"/>
            <a:r>
              <a:rPr lang="ru-RU" sz="2000" dirty="0">
                <a:solidFill>
                  <a:srgbClr val="000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52548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88" y="6351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75" y="701676"/>
            <a:ext cx="9275763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126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9" y="265371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513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7" y="3690371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3" y="2806115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4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765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8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34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15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3" y="3066470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8" y="505962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4" y="440000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8" y="4388095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786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316"/>
              <a:ext cx="124400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580"/>
              <a:ext cx="91187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099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5"/>
              <a:ext cx="73500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472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8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2" y="3391914"/>
              <a:ext cx="135602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5" y="5779568"/>
              <a:ext cx="98458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4" y="1815493"/>
              <a:ext cx="96100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572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2" y="3514156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305"/>
              <a:ext cx="102585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2"/>
              <a:ext cx="182767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7" y="3088696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250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752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404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28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39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4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35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06116"/>
              <a:ext cx="3767377" cy="1364229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-5…-9</a:t>
              </a:r>
              <a:endParaRPr lang="ru-RU" sz="3500" b="1" dirty="0" smtClean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3500" b="1" dirty="0">
                  <a:solidFill>
                    <a:srgbClr val="FF0000"/>
                  </a:solidFill>
                </a:rPr>
                <a:t>0</a:t>
              </a:r>
              <a:r>
                <a:rPr lang="ru-RU" sz="3500" b="1" dirty="0" smtClean="0">
                  <a:solidFill>
                    <a:srgbClr val="FF0000"/>
                  </a:solidFill>
                </a:rPr>
                <a:t>…-4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94282" y="3581513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Прямоугольник 109"/>
            <p:cNvSpPr/>
            <p:nvPr/>
          </p:nvSpPr>
          <p:spPr>
            <a:xfrm>
              <a:off x="6728034" y="2828934"/>
              <a:ext cx="3771308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lvl="0"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-4…-7</a:t>
              </a:r>
              <a:endParaRPr lang="ru-RU" sz="3500" b="1" dirty="0" smtClean="0">
                <a:solidFill>
                  <a:srgbClr val="002060"/>
                </a:solidFill>
              </a:endParaRPr>
            </a:p>
            <a:p>
              <a:pPr lvl="0"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-1</a:t>
              </a:r>
              <a:r>
                <a:rPr lang="ru-RU" sz="3500" b="1" dirty="0" smtClean="0">
                  <a:solidFill>
                    <a:srgbClr val="FF0000"/>
                  </a:solidFill>
                </a:rPr>
                <a:t>…-4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11" name="Прямая соединительная линия 110"/>
            <p:cNvCxnSpPr/>
            <p:nvPr/>
          </p:nvCxnSpPr>
          <p:spPr>
            <a:xfrm>
              <a:off x="6697176" y="3581513"/>
              <a:ext cx="3773273" cy="3175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02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9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7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02" y="687393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4" y="1601788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4" y="2424114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4" y="2414588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4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9" tIns="38416" rIns="76819" bIns="3841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57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38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88" y="2039939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7" name="Прямоугольник 116"/>
          <p:cNvSpPr/>
          <p:nvPr/>
        </p:nvSpPr>
        <p:spPr bwMode="auto">
          <a:xfrm>
            <a:off x="3715550" y="4298214"/>
            <a:ext cx="3043237" cy="134138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206" tIns="38614" rIns="77206" bIns="38614" anchor="ctr"/>
          <a:lstStyle/>
          <a:p>
            <a:pPr lvl="0" algn="ctr">
              <a:defRPr/>
            </a:pPr>
            <a:r>
              <a:rPr lang="ru-RU" sz="3500" b="1" dirty="0" smtClean="0">
                <a:solidFill>
                  <a:srgbClr val="002060"/>
                </a:solidFill>
              </a:rPr>
              <a:t>-5…-8</a:t>
            </a:r>
            <a:endParaRPr lang="ru-RU" sz="3500" b="1" dirty="0" smtClean="0">
              <a:solidFill>
                <a:srgbClr val="002060"/>
              </a:solidFill>
            </a:endParaRPr>
          </a:p>
          <a:p>
            <a:pPr lvl="0" algn="ctr">
              <a:defRPr/>
            </a:pPr>
            <a:r>
              <a:rPr lang="ru-RU" sz="3500" b="1" dirty="0" smtClean="0">
                <a:solidFill>
                  <a:srgbClr val="FF0000"/>
                </a:solidFill>
              </a:rPr>
              <a:t>-2</a:t>
            </a:r>
            <a:r>
              <a:rPr lang="ru-RU" sz="3500" b="1" dirty="0" smtClean="0">
                <a:solidFill>
                  <a:srgbClr val="FF0000"/>
                </a:solidFill>
              </a:rPr>
              <a:t>…-5</a:t>
            </a:r>
            <a:endParaRPr lang="ru-RU" sz="3500" b="1" dirty="0">
              <a:solidFill>
                <a:srgbClr val="FF0000"/>
              </a:solidFill>
            </a:endParaRPr>
          </a:p>
        </p:txBody>
      </p:sp>
      <p:cxnSp>
        <p:nvCxnSpPr>
          <p:cNvPr id="118" name="Прямая соединительная линия 117"/>
          <p:cNvCxnSpPr/>
          <p:nvPr/>
        </p:nvCxnSpPr>
        <p:spPr bwMode="auto">
          <a:xfrm>
            <a:off x="3742537" y="5029994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7" name="Picture 2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5606" y="771418"/>
            <a:ext cx="353437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1" name="Прямоугольник 109"/>
          <p:cNvSpPr>
            <a:spLocks noChangeArrowheads="1"/>
          </p:cNvSpPr>
          <p:nvPr/>
        </p:nvSpPr>
        <p:spPr bwMode="auto">
          <a:xfrm>
            <a:off x="5986463" y="771418"/>
            <a:ext cx="3581400" cy="28945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8016" tIns="29010" rIns="58016" bIns="29010">
            <a:spAutoFit/>
          </a:bodyPr>
          <a:lstStyle/>
          <a:p>
            <a:r>
              <a:rPr lang="ru-RU" sz="1500" b="1" dirty="0" smtClean="0">
                <a:solidFill>
                  <a:srgbClr val="000000"/>
                </a:solidFill>
              </a:rPr>
              <a:t>Местами порывы ветра </a:t>
            </a:r>
            <a:r>
              <a:rPr lang="ru-RU" sz="1500" b="1" dirty="0" smtClean="0">
                <a:solidFill>
                  <a:srgbClr val="000000"/>
                </a:solidFill>
              </a:rPr>
              <a:t>до 15 </a:t>
            </a:r>
            <a:r>
              <a:rPr lang="ru-RU" sz="1500" b="1" dirty="0" smtClean="0">
                <a:solidFill>
                  <a:srgbClr val="000000"/>
                </a:solidFill>
              </a:rPr>
              <a:t>м/с</a:t>
            </a:r>
            <a:endParaRPr lang="ru-RU" sz="1500" b="1" dirty="0">
              <a:solidFill>
                <a:srgbClr val="000000"/>
              </a:solidFill>
            </a:endParaRPr>
          </a:p>
        </p:txBody>
      </p:sp>
      <p:sp>
        <p:nvSpPr>
          <p:cNvPr id="114" name="Прямоугольник 109"/>
          <p:cNvSpPr>
            <a:spLocks noChangeArrowheads="1"/>
          </p:cNvSpPr>
          <p:nvPr/>
        </p:nvSpPr>
        <p:spPr bwMode="auto">
          <a:xfrm>
            <a:off x="5986463" y="1143794"/>
            <a:ext cx="3597472" cy="77075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498" tIns="38750" rIns="77498" bIns="38750">
            <a:spAutoFit/>
          </a:bodyPr>
          <a:lstStyle/>
          <a:p>
            <a:pPr algn="just"/>
            <a:r>
              <a:rPr lang="ru-RU" sz="1500" b="1" dirty="0" smtClean="0">
                <a:solidFill>
                  <a:srgbClr val="000000"/>
                </a:solidFill>
              </a:rPr>
              <a:t>Кратковременная метель. </a:t>
            </a:r>
          </a:p>
          <a:p>
            <a:pPr algn="just"/>
            <a:r>
              <a:rPr lang="ru-RU" sz="1500" b="1" dirty="0" smtClean="0">
                <a:solidFill>
                  <a:srgbClr val="000000"/>
                </a:solidFill>
              </a:rPr>
              <a:t>На </a:t>
            </a:r>
            <a:r>
              <a:rPr lang="ru-RU" sz="1500" b="1" dirty="0">
                <a:solidFill>
                  <a:srgbClr val="000000"/>
                </a:solidFill>
              </a:rPr>
              <a:t>дорогах </a:t>
            </a:r>
            <a:r>
              <a:rPr lang="ru-RU" sz="1500" b="1" dirty="0" smtClean="0">
                <a:solidFill>
                  <a:srgbClr val="000000"/>
                </a:solidFill>
              </a:rPr>
              <a:t>местами сильная гололедица.</a:t>
            </a:r>
            <a:endParaRPr lang="ru-RU" sz="1500" b="1" dirty="0">
              <a:solidFill>
                <a:srgbClr val="000000"/>
              </a:solidFill>
            </a:endParaRPr>
          </a:p>
        </p:txBody>
      </p:sp>
      <p:pic>
        <p:nvPicPr>
          <p:cNvPr id="116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5606" y="1239037"/>
            <a:ext cx="357011" cy="285757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61369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Группа 8"/>
          <p:cNvGrpSpPr/>
          <p:nvPr/>
        </p:nvGrpSpPr>
        <p:grpSpPr>
          <a:xfrm>
            <a:off x="304039" y="788991"/>
            <a:ext cx="11506198" cy="5917406"/>
            <a:chOff x="10338" y="685962"/>
            <a:chExt cx="12180075" cy="6173628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1952"/>
            <a:stretch/>
          </p:blipFill>
          <p:spPr bwMode="auto">
            <a:xfrm>
              <a:off x="10338" y="685962"/>
              <a:ext cx="10724337" cy="617362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098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34675" y="695858"/>
              <a:ext cx="1455738" cy="61637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529" y="798476"/>
            <a:ext cx="10121509" cy="59083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Прямоугольник 2"/>
          <p:cNvSpPr/>
          <p:nvPr/>
        </p:nvSpPr>
        <p:spPr>
          <a:xfrm>
            <a:off x="685006" y="2149657"/>
            <a:ext cx="373573" cy="348943"/>
          </a:xfrm>
          <a:prstGeom prst="rect">
            <a:avLst/>
          </a:prstGeom>
          <a:noFill/>
          <a:ln w="2222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98" tIns="60948" rIns="121898" bIns="60948" rtlCol="0" anchor="ctr"/>
          <a:lstStyle/>
          <a:p>
            <a:pPr algn="ctr"/>
            <a:endParaRPr lang="ru-RU" sz="700">
              <a:solidFill>
                <a:srgbClr val="0070C0"/>
              </a:solidFill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5714206" y="2866789"/>
            <a:ext cx="500549" cy="563006"/>
          </a:xfrm>
          <a:prstGeom prst="rect">
            <a:avLst/>
          </a:prstGeom>
          <a:noFill/>
          <a:ln w="2222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98" tIns="60948" rIns="121898" bIns="60948" rtlCol="0" anchor="ctr"/>
          <a:lstStyle/>
          <a:p>
            <a:pPr algn="ctr"/>
            <a:endParaRPr lang="ru-RU" sz="700">
              <a:solidFill>
                <a:srgbClr val="0070C0"/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2730511" y="2521355"/>
            <a:ext cx="368991" cy="261394"/>
          </a:xfrm>
          <a:prstGeom prst="rect">
            <a:avLst/>
          </a:prstGeom>
          <a:noFill/>
          <a:ln w="2222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98" tIns="60948" rIns="121898" bIns="60948" rtlCol="0" anchor="ctr"/>
          <a:lstStyle/>
          <a:p>
            <a:pPr algn="ctr"/>
            <a:endParaRPr lang="ru-RU" sz="700">
              <a:solidFill>
                <a:srgbClr val="0070C0"/>
              </a:solidFill>
            </a:endParaRPr>
          </a:p>
        </p:txBody>
      </p:sp>
      <p:sp>
        <p:nvSpPr>
          <p:cNvPr id="4" name="Заголовок 1"/>
          <p:cNvSpPr txBox="1">
            <a:spLocks/>
          </p:cNvSpPr>
          <p:nvPr/>
        </p:nvSpPr>
        <p:spPr bwMode="auto">
          <a:xfrm>
            <a:off x="-10554" y="2119"/>
            <a:ext cx="12200997" cy="68384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/>
        </p:spPr>
        <p:txBody>
          <a:bodyPr lIns="54424" tIns="27201" rIns="54424" bIns="27201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 marL="742950" indent="-28575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(ЛЕДОВАЯ ОБСТАНОВКА НА ТЕРРИТОРИИ РЕСПУБЛИКИ ТАТАРСТАН) </a:t>
            </a:r>
            <a:endParaRPr lang="ru-RU" altLang="ru-RU" dirty="0"/>
          </a:p>
        </p:txBody>
      </p:sp>
      <p:grpSp>
        <p:nvGrpSpPr>
          <p:cNvPr id="18" name="Группа 101"/>
          <p:cNvGrpSpPr>
            <a:grpSpLocks/>
          </p:cNvGrpSpPr>
          <p:nvPr/>
        </p:nvGrpSpPr>
        <p:grpSpPr bwMode="auto">
          <a:xfrm>
            <a:off x="8533606" y="5245901"/>
            <a:ext cx="1905000" cy="1441088"/>
            <a:chOff x="623274" y="7636898"/>
            <a:chExt cx="5138739" cy="2066682"/>
          </a:xfrm>
          <a:solidFill>
            <a:srgbClr val="FFFFFF"/>
          </a:solidFill>
        </p:grpSpPr>
        <p:sp>
          <p:nvSpPr>
            <p:cNvPr id="19" name="Прямоугольник 18"/>
            <p:cNvSpPr/>
            <p:nvPr/>
          </p:nvSpPr>
          <p:spPr>
            <a:xfrm>
              <a:off x="623274" y="7636898"/>
              <a:ext cx="5138739" cy="2066682"/>
            </a:xfrm>
            <a:prstGeom prst="rect">
              <a:avLst/>
            </a:prstGeom>
            <a:grpFill/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0" name="Text Box 144"/>
            <p:cNvSpPr txBox="1">
              <a:spLocks noChangeArrowheads="1"/>
            </p:cNvSpPr>
            <p:nvPr/>
          </p:nvSpPr>
          <p:spPr bwMode="auto">
            <a:xfrm>
              <a:off x="699646" y="7730577"/>
              <a:ext cx="4719820" cy="3150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1" name="Прямоугольник 20"/>
          <p:cNvSpPr>
            <a:spLocks noChangeAspect="1"/>
          </p:cNvSpPr>
          <p:nvPr/>
        </p:nvSpPr>
        <p:spPr>
          <a:xfrm>
            <a:off x="8736531" y="6398418"/>
            <a:ext cx="290513" cy="209550"/>
          </a:xfrm>
          <a:prstGeom prst="rect">
            <a:avLst/>
          </a:prstGeom>
          <a:solidFill>
            <a:srgbClr val="DDDFE3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9122238" y="6398414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Облачность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5" name="Прямоугольник 24"/>
          <p:cNvSpPr>
            <a:spLocks noChangeAspect="1"/>
          </p:cNvSpPr>
          <p:nvPr/>
        </p:nvSpPr>
        <p:spPr>
          <a:xfrm>
            <a:off x="8736531" y="5617375"/>
            <a:ext cx="290513" cy="207963"/>
          </a:xfrm>
          <a:prstGeom prst="rect">
            <a:avLst/>
          </a:prstGeom>
          <a:solidFill>
            <a:srgbClr val="00B0F0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9" tIns="37962" rIns="75899" bIns="3796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9122238" y="564912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2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Лед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7" name="Прямоугольник 26"/>
          <p:cNvSpPr>
            <a:spLocks noChangeAspect="1"/>
          </p:cNvSpPr>
          <p:nvPr/>
        </p:nvSpPr>
        <p:spPr>
          <a:xfrm>
            <a:off x="8736488" y="6020597"/>
            <a:ext cx="284163" cy="206374"/>
          </a:xfrm>
          <a:prstGeom prst="rect">
            <a:avLst/>
          </a:prstGeom>
          <a:solidFill>
            <a:srgbClr val="0033CC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83" tIns="37948" rIns="75883" bIns="379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9101658" y="605769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Вода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2819400" y="2565400"/>
            <a:ext cx="177800" cy="101600"/>
          </a:xfrm>
          <a:custGeom>
            <a:avLst/>
            <a:gdLst>
              <a:gd name="connsiteX0" fmla="*/ 0 w 177800"/>
              <a:gd name="connsiteY0" fmla="*/ 101600 h 101600"/>
              <a:gd name="connsiteX1" fmla="*/ 50800 w 177800"/>
              <a:gd name="connsiteY1" fmla="*/ 76200 h 101600"/>
              <a:gd name="connsiteX2" fmla="*/ 135467 w 177800"/>
              <a:gd name="connsiteY2" fmla="*/ 50800 h 101600"/>
              <a:gd name="connsiteX3" fmla="*/ 169333 w 177800"/>
              <a:gd name="connsiteY3" fmla="*/ 16933 h 101600"/>
              <a:gd name="connsiteX4" fmla="*/ 177800 w 177800"/>
              <a:gd name="connsiteY4" fmla="*/ 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800" h="101600">
                <a:moveTo>
                  <a:pt x="0" y="101600"/>
                </a:moveTo>
                <a:lnTo>
                  <a:pt x="50800" y="76200"/>
                </a:lnTo>
                <a:lnTo>
                  <a:pt x="135467" y="50800"/>
                </a:lnTo>
                <a:lnTo>
                  <a:pt x="169333" y="16933"/>
                </a:lnTo>
                <a:lnTo>
                  <a:pt x="177800" y="0"/>
                </a:lnTo>
              </a:path>
            </a:pathLst>
          </a:custGeom>
          <a:ln w="25400">
            <a:solidFill>
              <a:srgbClr val="00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52139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38"/>
            <a:ext cx="2273300" cy="1174750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9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0" y="22225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5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8575"/>
            <a:ext cx="541338" cy="403225"/>
            <a:chOff x="8738280" y="-31938"/>
            <a:chExt cx="405720" cy="408349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3600">
                <a:defRPr/>
              </a:pPr>
              <a:endParaRPr lang="ru-RU" sz="38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1938"/>
              <a:ext cx="143965" cy="326358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5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78" tIns="27574" rIns="55178" bIns="27574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4125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4125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25" y="809625"/>
            <a:ext cx="9399588" cy="5832475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0170"/>
                <a:ext cx="706880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498619"/>
                <a:ext cx="519916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5649756" y="3015489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8089"/>
                <a:ext cx="51863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3169"/>
                <a:ext cx="39954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0164"/>
                <a:ext cx="78371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7835"/>
                <a:ext cx="42131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1854"/>
                <a:ext cx="601873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8398"/>
                <a:ext cx="598031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6348"/>
                <a:ext cx="71584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5763"/>
                <a:ext cx="843902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2075"/>
                <a:ext cx="70816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2516"/>
                <a:ext cx="60315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7066"/>
                <a:ext cx="621082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5570"/>
                <a:ext cx="82085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0554"/>
                <a:ext cx="706880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499225"/>
                <a:ext cx="964278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3227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0316"/>
                <a:ext cx="71584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4801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8" y="5250149"/>
                <a:ext cx="42131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0586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0834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7706"/>
                <a:ext cx="1062882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8167"/>
                <a:ext cx="820852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5" y="5389467"/>
                <a:ext cx="603154" cy="9334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69672"/>
                <a:ext cx="78243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4521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7738"/>
                <a:ext cx="51991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89788"/>
                <a:ext cx="51991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4250"/>
                <a:ext cx="484059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8881"/>
                <a:ext cx="102446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1811"/>
                <a:ext cx="548088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19190"/>
                <a:ext cx="724809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1088"/>
                <a:ext cx="89512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2652"/>
                <a:ext cx="649254" cy="9334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2490"/>
                <a:ext cx="632607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6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59756"/>
                <a:ext cx="1125631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2889"/>
                <a:ext cx="676147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6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3073"/>
                <a:ext cx="1205027" cy="149071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6384"/>
                <a:ext cx="924579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0831"/>
                <a:ext cx="60187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1178"/>
                <a:ext cx="71584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78207"/>
              <a:ext cx="1207392" cy="215883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6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5526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00" y="788988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07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8" y="1768475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25" y="206692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8" y="208280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07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17" tIns="38367" rIns="76717" bIns="3836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8" y="123825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092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75" y="149542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00" y="1466850"/>
            <a:ext cx="1573213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3" y="5791200"/>
            <a:ext cx="1916112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77" tIns="38348" rIns="76677" bIns="38348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13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2988" y="2668588"/>
            <a:ext cx="2151062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89" tIns="35889" rIns="35889" bIns="35889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147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5606" y="923818"/>
            <a:ext cx="353437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7" name="Прямоугольник 109"/>
          <p:cNvSpPr>
            <a:spLocks noChangeArrowheads="1"/>
          </p:cNvSpPr>
          <p:nvPr/>
        </p:nvSpPr>
        <p:spPr bwMode="auto">
          <a:xfrm>
            <a:off x="5986463" y="923818"/>
            <a:ext cx="3581400" cy="28945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8016" tIns="29010" rIns="58016" bIns="29010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</a:rPr>
              <a:t>Местами порывы ветра до 15 м/с</a:t>
            </a:r>
            <a:endParaRPr lang="ru-RU" sz="15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507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09" y="737877"/>
            <a:ext cx="12176704" cy="61217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40" name="Группа 339"/>
          <p:cNvGrpSpPr/>
          <p:nvPr/>
        </p:nvGrpSpPr>
        <p:grpSpPr>
          <a:xfrm>
            <a:off x="8152083" y="3512912"/>
            <a:ext cx="2819923" cy="3269682"/>
            <a:chOff x="6897576" y="4118002"/>
            <a:chExt cx="2651214" cy="2728244"/>
          </a:xfrm>
        </p:grpSpPr>
        <p:sp>
          <p:nvSpPr>
            <p:cNvPr id="343" name="Text Box 97"/>
            <p:cNvSpPr txBox="1">
              <a:spLocks noChangeArrowheads="1"/>
            </p:cNvSpPr>
            <p:nvPr/>
          </p:nvSpPr>
          <p:spPr bwMode="auto">
            <a:xfrm>
              <a:off x="7066917" y="6209276"/>
              <a:ext cx="1460939" cy="1522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altLang="ru-RU" sz="500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349" name="Группа 1145"/>
            <p:cNvGrpSpPr/>
            <p:nvPr/>
          </p:nvGrpSpPr>
          <p:grpSpPr>
            <a:xfrm>
              <a:off x="6897576" y="4118002"/>
              <a:ext cx="2651214" cy="2728244"/>
              <a:chOff x="6759625" y="3767480"/>
              <a:chExt cx="2470803" cy="3072699"/>
            </a:xfrm>
          </p:grpSpPr>
          <p:sp>
            <p:nvSpPr>
              <p:cNvPr id="354" name="Rectangle 93"/>
              <p:cNvSpPr>
                <a:spLocks noChangeArrowheads="1"/>
              </p:cNvSpPr>
              <p:nvPr/>
            </p:nvSpPr>
            <p:spPr bwMode="auto">
              <a:xfrm>
                <a:off x="6759625" y="3767480"/>
                <a:ext cx="2134158" cy="3072699"/>
              </a:xfrm>
              <a:prstGeom prst="rect">
                <a:avLst/>
              </a:prstGeom>
              <a:solidFill>
                <a:sysClr val="window" lastClr="FFFFFF"/>
              </a:solidFill>
              <a:ln w="1905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800" kern="0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Text Box 97"/>
              <p:cNvSpPr txBox="1">
                <a:spLocks noChangeArrowheads="1"/>
              </p:cNvSpPr>
              <p:nvPr/>
            </p:nvSpPr>
            <p:spPr bwMode="auto">
              <a:xfrm>
                <a:off x="7219828" y="6335775"/>
                <a:ext cx="1833906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прогноз нарушения </a:t>
                </a:r>
                <a:r>
                  <a:rPr lang="ru-RU" altLang="ru-RU" sz="800" b="0" kern="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ЛЭП </a:t>
                </a: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(УГМС)</a:t>
                </a:r>
              </a:p>
            </p:txBody>
          </p:sp>
          <p:sp>
            <p:nvSpPr>
              <p:cNvPr id="356" name="Text Box 97"/>
              <p:cNvSpPr txBox="1">
                <a:spLocks noChangeArrowheads="1"/>
              </p:cNvSpPr>
              <p:nvPr/>
            </p:nvSpPr>
            <p:spPr bwMode="auto">
              <a:xfrm>
                <a:off x="7274325" y="3858492"/>
                <a:ext cx="1606383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i="1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357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8"/>
                <a:ext cx="1609849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Полилиния 358"/>
              <p:cNvSpPr/>
              <p:nvPr/>
            </p:nvSpPr>
            <p:spPr>
              <a:xfrm>
                <a:off x="6912811" y="6381276"/>
                <a:ext cx="324905" cy="204788"/>
              </a:xfrm>
              <a:custGeom>
                <a:avLst/>
                <a:gdLst>
                  <a:gd name="connsiteX0" fmla="*/ 42863 w 324905"/>
                  <a:gd name="connsiteY0" fmla="*/ 28575 h 204788"/>
                  <a:gd name="connsiteX1" fmla="*/ 47625 w 324905"/>
                  <a:gd name="connsiteY1" fmla="*/ 4763 h 204788"/>
                  <a:gd name="connsiteX2" fmla="*/ 61913 w 324905"/>
                  <a:gd name="connsiteY2" fmla="*/ 0 h 204788"/>
                  <a:gd name="connsiteX3" fmla="*/ 95250 w 324905"/>
                  <a:gd name="connsiteY3" fmla="*/ 4763 h 204788"/>
                  <a:gd name="connsiteX4" fmla="*/ 200025 w 324905"/>
                  <a:gd name="connsiteY4" fmla="*/ 9525 h 204788"/>
                  <a:gd name="connsiteX5" fmla="*/ 252413 w 324905"/>
                  <a:gd name="connsiteY5" fmla="*/ 14288 h 204788"/>
                  <a:gd name="connsiteX6" fmla="*/ 280988 w 324905"/>
                  <a:gd name="connsiteY6" fmla="*/ 23813 h 204788"/>
                  <a:gd name="connsiteX7" fmla="*/ 285750 w 324905"/>
                  <a:gd name="connsiteY7" fmla="*/ 52388 h 204788"/>
                  <a:gd name="connsiteX8" fmla="*/ 300038 w 324905"/>
                  <a:gd name="connsiteY8" fmla="*/ 57150 h 204788"/>
                  <a:gd name="connsiteX9" fmla="*/ 314325 w 324905"/>
                  <a:gd name="connsiteY9" fmla="*/ 66675 h 204788"/>
                  <a:gd name="connsiteX10" fmla="*/ 323850 w 324905"/>
                  <a:gd name="connsiteY10" fmla="*/ 80963 h 204788"/>
                  <a:gd name="connsiteX11" fmla="*/ 319088 w 324905"/>
                  <a:gd name="connsiteY11" fmla="*/ 180975 h 204788"/>
                  <a:gd name="connsiteX12" fmla="*/ 300038 w 324905"/>
                  <a:gd name="connsiteY12" fmla="*/ 185738 h 204788"/>
                  <a:gd name="connsiteX13" fmla="*/ 228600 w 324905"/>
                  <a:gd name="connsiteY13" fmla="*/ 190500 h 204788"/>
                  <a:gd name="connsiteX14" fmla="*/ 209550 w 324905"/>
                  <a:gd name="connsiteY14" fmla="*/ 195263 h 204788"/>
                  <a:gd name="connsiteX15" fmla="*/ 185738 w 324905"/>
                  <a:gd name="connsiteY15" fmla="*/ 200025 h 204788"/>
                  <a:gd name="connsiteX16" fmla="*/ 171450 w 324905"/>
                  <a:gd name="connsiteY16" fmla="*/ 204788 h 204788"/>
                  <a:gd name="connsiteX17" fmla="*/ 152400 w 324905"/>
                  <a:gd name="connsiteY17" fmla="*/ 190500 h 204788"/>
                  <a:gd name="connsiteX18" fmla="*/ 138113 w 324905"/>
                  <a:gd name="connsiteY18" fmla="*/ 180975 h 204788"/>
                  <a:gd name="connsiteX19" fmla="*/ 123825 w 324905"/>
                  <a:gd name="connsiteY19" fmla="*/ 166688 h 204788"/>
                  <a:gd name="connsiteX20" fmla="*/ 95250 w 324905"/>
                  <a:gd name="connsiteY20" fmla="*/ 152400 h 204788"/>
                  <a:gd name="connsiteX21" fmla="*/ 42863 w 324905"/>
                  <a:gd name="connsiteY21" fmla="*/ 147638 h 204788"/>
                  <a:gd name="connsiteX22" fmla="*/ 14288 w 324905"/>
                  <a:gd name="connsiteY22" fmla="*/ 133350 h 204788"/>
                  <a:gd name="connsiteX23" fmla="*/ 4763 w 324905"/>
                  <a:gd name="connsiteY23" fmla="*/ 119063 h 204788"/>
                  <a:gd name="connsiteX24" fmla="*/ 0 w 324905"/>
                  <a:gd name="connsiteY24" fmla="*/ 104775 h 204788"/>
                  <a:gd name="connsiteX25" fmla="*/ 19050 w 324905"/>
                  <a:gd name="connsiteY25" fmla="*/ 42863 h 204788"/>
                  <a:gd name="connsiteX26" fmla="*/ 42863 w 324905"/>
                  <a:gd name="connsiteY26" fmla="*/ 28575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4905" h="204788">
                    <a:moveTo>
                      <a:pt x="42863" y="28575"/>
                    </a:moveTo>
                    <a:cubicBezTo>
                      <a:pt x="44450" y="20638"/>
                      <a:pt x="43135" y="11498"/>
                      <a:pt x="47625" y="4763"/>
                    </a:cubicBezTo>
                    <a:cubicBezTo>
                      <a:pt x="50410" y="586"/>
                      <a:pt x="56893" y="0"/>
                      <a:pt x="61913" y="0"/>
                    </a:cubicBezTo>
                    <a:cubicBezTo>
                      <a:pt x="73138" y="0"/>
                      <a:pt x="84138" y="3175"/>
                      <a:pt x="95250" y="4763"/>
                    </a:cubicBezTo>
                    <a:cubicBezTo>
                      <a:pt x="147969" y="22336"/>
                      <a:pt x="113804" y="14914"/>
                      <a:pt x="200025" y="9525"/>
                    </a:cubicBezTo>
                    <a:cubicBezTo>
                      <a:pt x="217488" y="11113"/>
                      <a:pt x="235145" y="11241"/>
                      <a:pt x="252413" y="14288"/>
                    </a:cubicBezTo>
                    <a:cubicBezTo>
                      <a:pt x="262300" y="16033"/>
                      <a:pt x="280988" y="23813"/>
                      <a:pt x="280988" y="23813"/>
                    </a:cubicBezTo>
                    <a:cubicBezTo>
                      <a:pt x="282575" y="33338"/>
                      <a:pt x="280959" y="44004"/>
                      <a:pt x="285750" y="52388"/>
                    </a:cubicBezTo>
                    <a:cubicBezTo>
                      <a:pt x="288241" y="56747"/>
                      <a:pt x="295548" y="54905"/>
                      <a:pt x="300038" y="57150"/>
                    </a:cubicBezTo>
                    <a:cubicBezTo>
                      <a:pt x="305157" y="59710"/>
                      <a:pt x="309563" y="63500"/>
                      <a:pt x="314325" y="66675"/>
                    </a:cubicBezTo>
                    <a:cubicBezTo>
                      <a:pt x="317500" y="71438"/>
                      <a:pt x="323612" y="75244"/>
                      <a:pt x="323850" y="80963"/>
                    </a:cubicBezTo>
                    <a:cubicBezTo>
                      <a:pt x="325240" y="114309"/>
                      <a:pt x="326484" y="148430"/>
                      <a:pt x="319088" y="180975"/>
                    </a:cubicBezTo>
                    <a:cubicBezTo>
                      <a:pt x="317637" y="187358"/>
                      <a:pt x="306548" y="185053"/>
                      <a:pt x="300038" y="185738"/>
                    </a:cubicBezTo>
                    <a:cubicBezTo>
                      <a:pt x="276304" y="188236"/>
                      <a:pt x="252413" y="188913"/>
                      <a:pt x="228600" y="190500"/>
                    </a:cubicBezTo>
                    <a:cubicBezTo>
                      <a:pt x="222250" y="192088"/>
                      <a:pt x="215940" y="193843"/>
                      <a:pt x="209550" y="195263"/>
                    </a:cubicBezTo>
                    <a:cubicBezTo>
                      <a:pt x="201648" y="197019"/>
                      <a:pt x="193591" y="198062"/>
                      <a:pt x="185738" y="200025"/>
                    </a:cubicBezTo>
                    <a:cubicBezTo>
                      <a:pt x="180868" y="201243"/>
                      <a:pt x="176213" y="203200"/>
                      <a:pt x="171450" y="204788"/>
                    </a:cubicBezTo>
                    <a:cubicBezTo>
                      <a:pt x="165100" y="200025"/>
                      <a:pt x="158859" y="195114"/>
                      <a:pt x="152400" y="190500"/>
                    </a:cubicBezTo>
                    <a:cubicBezTo>
                      <a:pt x="147743" y="187173"/>
                      <a:pt x="142510" y="184639"/>
                      <a:pt x="138113" y="180975"/>
                    </a:cubicBezTo>
                    <a:cubicBezTo>
                      <a:pt x="132939" y="176663"/>
                      <a:pt x="128999" y="171000"/>
                      <a:pt x="123825" y="166688"/>
                    </a:cubicBezTo>
                    <a:cubicBezTo>
                      <a:pt x="116019" y="160183"/>
                      <a:pt x="105619" y="153881"/>
                      <a:pt x="95250" y="152400"/>
                    </a:cubicBezTo>
                    <a:cubicBezTo>
                      <a:pt x="77892" y="149920"/>
                      <a:pt x="60325" y="149225"/>
                      <a:pt x="42863" y="147638"/>
                    </a:cubicBezTo>
                    <a:cubicBezTo>
                      <a:pt x="31242" y="143764"/>
                      <a:pt x="23520" y="142582"/>
                      <a:pt x="14288" y="133350"/>
                    </a:cubicBezTo>
                    <a:cubicBezTo>
                      <a:pt x="10241" y="129303"/>
                      <a:pt x="7323" y="124182"/>
                      <a:pt x="4763" y="119063"/>
                    </a:cubicBezTo>
                    <a:cubicBezTo>
                      <a:pt x="2518" y="114573"/>
                      <a:pt x="1588" y="109538"/>
                      <a:pt x="0" y="104775"/>
                    </a:cubicBezTo>
                    <a:cubicBezTo>
                      <a:pt x="5433" y="50448"/>
                      <a:pt x="-6518" y="68431"/>
                      <a:pt x="19050" y="42863"/>
                    </a:cubicBezTo>
                    <a:lnTo>
                      <a:pt x="42863" y="28575"/>
                    </a:lnTo>
                    <a:close/>
                  </a:path>
                </a:pathLst>
              </a:custGeom>
              <a:solidFill>
                <a:srgbClr val="FF0000">
                  <a:alpha val="40000"/>
                </a:srgbClr>
              </a:solidFill>
              <a:ln w="12700" cap="flat" cmpd="sng" algn="ctr">
                <a:solidFill>
                  <a:srgbClr val="FF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361" name="Text Box 97"/>
              <p:cNvSpPr txBox="1">
                <a:spLocks noChangeArrowheads="1"/>
              </p:cNvSpPr>
              <p:nvPr/>
            </p:nvSpPr>
            <p:spPr bwMode="auto">
              <a:xfrm>
                <a:off x="7399349" y="6603119"/>
                <a:ext cx="1831079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362" name="Text Box 97"/>
              <p:cNvSpPr txBox="1">
                <a:spLocks noChangeArrowheads="1"/>
              </p:cNvSpPr>
              <p:nvPr/>
            </p:nvSpPr>
            <p:spPr bwMode="auto">
              <a:xfrm>
                <a:off x="7327897" y="5158805"/>
                <a:ext cx="1896493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sp>
            <p:nvSpPr>
              <p:cNvPr id="364" name="Text Box 97"/>
              <p:cNvSpPr txBox="1">
                <a:spLocks noChangeArrowheads="1"/>
              </p:cNvSpPr>
              <p:nvPr/>
            </p:nvSpPr>
            <p:spPr bwMode="auto">
              <a:xfrm>
                <a:off x="7295133" y="4319554"/>
                <a:ext cx="1063141" cy="2371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</a:t>
                </a:r>
                <a:r>
                  <a:rPr lang="ru-RU" altLang="ru-RU" sz="800" b="0" kern="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порывы ветра</a:t>
                </a:r>
                <a:r>
                  <a:rPr lang="ru-RU" altLang="ru-RU" sz="800" b="0" kern="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, м/с</a:t>
                </a:r>
                <a:endPara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45" name="Text Box 97"/>
            <p:cNvSpPr txBox="1">
              <a:spLocks noChangeArrowheads="1"/>
            </p:cNvSpPr>
            <p:nvPr/>
          </p:nvSpPr>
          <p:spPr bwMode="auto">
            <a:xfrm>
              <a:off x="7448135" y="5926907"/>
              <a:ext cx="1506131" cy="1624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количество осадков (УГМС), мм</a:t>
              </a:r>
            </a:p>
          </p:txBody>
        </p:sp>
        <p:sp>
          <p:nvSpPr>
            <p:cNvPr id="346" name="TextBox 23"/>
            <p:cNvSpPr txBox="1"/>
            <p:nvPr/>
          </p:nvSpPr>
          <p:spPr>
            <a:xfrm>
              <a:off x="7029503" y="5924852"/>
              <a:ext cx="383894" cy="205448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 smtClean="0">
                  <a:solidFill>
                    <a:srgbClr val="FFFFFF"/>
                  </a:solidFill>
                </a:rPr>
                <a:t>1</a:t>
              </a:r>
              <a:endParaRPr lang="ru-RU" kern="0" dirty="0">
                <a:solidFill>
                  <a:srgbClr val="FFFFFF"/>
                </a:solidFill>
              </a:endParaRPr>
            </a:p>
          </p:txBody>
        </p:sp>
        <p:sp>
          <p:nvSpPr>
            <p:cNvPr id="347" name="TextBox 23"/>
            <p:cNvSpPr txBox="1"/>
            <p:nvPr/>
          </p:nvSpPr>
          <p:spPr>
            <a:xfrm>
              <a:off x="7041092" y="6146381"/>
              <a:ext cx="372305" cy="205448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 smtClean="0">
                  <a:solidFill>
                    <a:prstClr val="black"/>
                  </a:solidFill>
                </a:rPr>
                <a:t>15</a:t>
              </a:r>
              <a:endParaRPr lang="ru-RU" kern="0" dirty="0">
                <a:solidFill>
                  <a:prstClr val="black"/>
                </a:solidFill>
              </a:endParaRPr>
            </a:p>
          </p:txBody>
        </p:sp>
        <p:sp>
          <p:nvSpPr>
            <p:cNvPr id="348" name="Text Box 97"/>
            <p:cNvSpPr txBox="1">
              <a:spLocks noChangeArrowheads="1"/>
            </p:cNvSpPr>
            <p:nvPr/>
          </p:nvSpPr>
          <p:spPr bwMode="auto">
            <a:xfrm>
              <a:off x="7449858" y="6136479"/>
              <a:ext cx="1466850" cy="1624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порывы ветра (УГМС), м/с</a:t>
              </a:r>
            </a:p>
          </p:txBody>
        </p:sp>
      </p:grpSp>
      <p:pic>
        <p:nvPicPr>
          <p:cNvPr id="341" name="Рисунок 3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10743" y="4431800"/>
            <a:ext cx="649048" cy="1206564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</p:pic>
      <p:pic>
        <p:nvPicPr>
          <p:cNvPr id="342" name="Рисунок 3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52083" y="3930259"/>
            <a:ext cx="2325721" cy="22460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</p:pic>
      <p:sp>
        <p:nvSpPr>
          <p:cNvPr id="365" name="Text Box 182"/>
          <p:cNvSpPr txBox="1">
            <a:spLocks noChangeArrowheads="1"/>
          </p:cNvSpPr>
          <p:nvPr/>
        </p:nvSpPr>
        <p:spPr bwMode="auto">
          <a:xfrm>
            <a:off x="2335212" y="1143794"/>
            <a:ext cx="2193098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Высокогорский р-н</a:t>
            </a:r>
            <a:endParaRPr lang="ru-RU" altLang="ru-RU" dirty="0" smtClean="0"/>
          </a:p>
        </p:txBody>
      </p:sp>
      <p:sp>
        <p:nvSpPr>
          <p:cNvPr id="378" name="TextBox 23"/>
          <p:cNvSpPr txBox="1"/>
          <p:nvPr/>
        </p:nvSpPr>
        <p:spPr bwMode="auto">
          <a:xfrm>
            <a:off x="2867926" y="1459844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</a:t>
            </a:r>
            <a:r>
              <a:rPr lang="ru-RU" dirty="0" smtClean="0"/>
              <a:t>15</a:t>
            </a:r>
            <a:endParaRPr lang="ru-RU" dirty="0"/>
          </a:p>
        </p:txBody>
      </p:sp>
      <p:sp>
        <p:nvSpPr>
          <p:cNvPr id="379" name="TextBox 23"/>
          <p:cNvSpPr txBox="1"/>
          <p:nvPr/>
        </p:nvSpPr>
        <p:spPr>
          <a:xfrm>
            <a:off x="2426925" y="1496565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 smtClean="0">
                <a:solidFill>
                  <a:srgbClr val="FFFFFF"/>
                </a:solidFill>
              </a:rPr>
              <a:t>0,5</a:t>
            </a:r>
            <a:endParaRPr lang="ru-RU" kern="0" dirty="0">
              <a:solidFill>
                <a:srgbClr val="FFFFFF"/>
              </a:solidFill>
            </a:endParaRPr>
          </a:p>
        </p:txBody>
      </p:sp>
      <p:sp>
        <p:nvSpPr>
          <p:cNvPr id="386" name="Text Box 182"/>
          <p:cNvSpPr txBox="1">
            <a:spLocks noChangeArrowheads="1"/>
          </p:cNvSpPr>
          <p:nvPr/>
        </p:nvSpPr>
        <p:spPr bwMode="auto">
          <a:xfrm>
            <a:off x="7695406" y="6325394"/>
            <a:ext cx="923907" cy="24552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sz="600" dirty="0"/>
              <a:t>Елабужский </a:t>
            </a:r>
            <a:r>
              <a:rPr lang="ru-RU" altLang="ru-RU" sz="600" dirty="0" smtClean="0"/>
              <a:t>р-н</a:t>
            </a:r>
          </a:p>
        </p:txBody>
      </p:sp>
      <p:sp>
        <p:nvSpPr>
          <p:cNvPr id="137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080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94" tIns="27581" rIns="55194" bIns="27581" anchor="ctr"/>
          <a:lstStyle>
            <a:lvl1pPr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ПО РИСКУ НАРУШЕНИЯ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ЭЛЕКТРОСНАБЖЕНИЯ </a:t>
            </a:r>
            <a:r>
              <a:rPr lang="ru-RU" altLang="ru-RU" sz="1800" b="1" dirty="0" smtClean="0">
                <a:solidFill>
                  <a:srgbClr val="000000"/>
                </a:solidFill>
                <a:cs typeface="Times New Roman" pitchFamily="18" charset="0"/>
              </a:rPr>
              <a:t>НА ТЕРРИТОРИИ</a:t>
            </a:r>
            <a:endParaRPr lang="ru-RU" altLang="ru-RU" sz="18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68" name="Text Box 182"/>
          <p:cNvSpPr txBox="1">
            <a:spLocks noChangeArrowheads="1"/>
          </p:cNvSpPr>
          <p:nvPr/>
        </p:nvSpPr>
        <p:spPr bwMode="auto">
          <a:xfrm>
            <a:off x="2579325" y="2362994"/>
            <a:ext cx="1229881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Казань</a:t>
            </a:r>
            <a:endParaRPr lang="ru-RU" altLang="ru-RU" dirty="0" smtClean="0"/>
          </a:p>
        </p:txBody>
      </p:sp>
      <p:sp>
        <p:nvSpPr>
          <p:cNvPr id="72" name="TextBox 23"/>
          <p:cNvSpPr txBox="1"/>
          <p:nvPr/>
        </p:nvSpPr>
        <p:spPr bwMode="auto">
          <a:xfrm>
            <a:off x="3112039" y="2679044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</a:t>
            </a:r>
            <a:r>
              <a:rPr lang="ru-RU" dirty="0" smtClean="0"/>
              <a:t>15</a:t>
            </a:r>
            <a:endParaRPr lang="ru-RU" dirty="0"/>
          </a:p>
        </p:txBody>
      </p:sp>
      <p:sp>
        <p:nvSpPr>
          <p:cNvPr id="73" name="TextBox 23"/>
          <p:cNvSpPr txBox="1"/>
          <p:nvPr/>
        </p:nvSpPr>
        <p:spPr>
          <a:xfrm>
            <a:off x="2671038" y="2715765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 smtClean="0">
                <a:solidFill>
                  <a:srgbClr val="FFFFFF"/>
                </a:solidFill>
              </a:rPr>
              <a:t>0,5</a:t>
            </a:r>
            <a:endParaRPr lang="ru-RU" kern="0" dirty="0">
              <a:solidFill>
                <a:srgbClr val="FFFFFF"/>
              </a:solidFill>
            </a:endParaRPr>
          </a:p>
        </p:txBody>
      </p:sp>
      <p:sp>
        <p:nvSpPr>
          <p:cNvPr id="74" name="Text Box 182"/>
          <p:cNvSpPr txBox="1">
            <a:spLocks noChangeArrowheads="1"/>
          </p:cNvSpPr>
          <p:nvPr/>
        </p:nvSpPr>
        <p:spPr bwMode="auto">
          <a:xfrm>
            <a:off x="-794" y="1883431"/>
            <a:ext cx="2193098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Зеленодольский р-н</a:t>
            </a:r>
            <a:endParaRPr lang="ru-RU" altLang="ru-RU" dirty="0" smtClean="0"/>
          </a:p>
        </p:txBody>
      </p:sp>
      <p:sp>
        <p:nvSpPr>
          <p:cNvPr id="75" name="TextBox 23"/>
          <p:cNvSpPr txBox="1"/>
          <p:nvPr/>
        </p:nvSpPr>
        <p:spPr bwMode="auto">
          <a:xfrm>
            <a:off x="531920" y="2199481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</a:t>
            </a:r>
            <a:r>
              <a:rPr lang="ru-RU" dirty="0" smtClean="0"/>
              <a:t>15</a:t>
            </a:r>
            <a:endParaRPr lang="ru-RU" dirty="0"/>
          </a:p>
        </p:txBody>
      </p:sp>
      <p:sp>
        <p:nvSpPr>
          <p:cNvPr id="76" name="TextBox 23"/>
          <p:cNvSpPr txBox="1"/>
          <p:nvPr/>
        </p:nvSpPr>
        <p:spPr>
          <a:xfrm>
            <a:off x="90919" y="2236202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 smtClean="0">
                <a:solidFill>
                  <a:srgbClr val="FFFFFF"/>
                </a:solidFill>
              </a:rPr>
              <a:t>0,5</a:t>
            </a:r>
            <a:endParaRPr lang="ru-RU" kern="0" dirty="0">
              <a:solidFill>
                <a:srgbClr val="FFFFFF"/>
              </a:solidFill>
            </a:endParaRPr>
          </a:p>
        </p:txBody>
      </p:sp>
      <p:sp>
        <p:nvSpPr>
          <p:cNvPr id="77" name="Text Box 182"/>
          <p:cNvSpPr txBox="1">
            <a:spLocks noChangeArrowheads="1"/>
          </p:cNvSpPr>
          <p:nvPr/>
        </p:nvSpPr>
        <p:spPr bwMode="auto">
          <a:xfrm>
            <a:off x="2335212" y="3117023"/>
            <a:ext cx="2193098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Верхнеуслонский р-н</a:t>
            </a:r>
            <a:endParaRPr lang="ru-RU" altLang="ru-RU" dirty="0" smtClean="0"/>
          </a:p>
        </p:txBody>
      </p:sp>
      <p:sp>
        <p:nvSpPr>
          <p:cNvPr id="78" name="TextBox 23"/>
          <p:cNvSpPr txBox="1"/>
          <p:nvPr/>
        </p:nvSpPr>
        <p:spPr bwMode="auto">
          <a:xfrm>
            <a:off x="2867926" y="3433073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</a:t>
            </a:r>
            <a:r>
              <a:rPr lang="ru-RU" dirty="0" smtClean="0"/>
              <a:t>15</a:t>
            </a:r>
            <a:endParaRPr lang="ru-RU" dirty="0"/>
          </a:p>
        </p:txBody>
      </p:sp>
      <p:sp>
        <p:nvSpPr>
          <p:cNvPr id="79" name="TextBox 23"/>
          <p:cNvSpPr txBox="1"/>
          <p:nvPr/>
        </p:nvSpPr>
        <p:spPr>
          <a:xfrm>
            <a:off x="2426925" y="3469794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 smtClean="0">
                <a:solidFill>
                  <a:srgbClr val="FFFFFF"/>
                </a:solidFill>
              </a:rPr>
              <a:t>0,5</a:t>
            </a:r>
            <a:endParaRPr lang="ru-RU" kern="0" dirty="0">
              <a:solidFill>
                <a:srgbClr val="FFFFFF"/>
              </a:solidFill>
            </a:endParaRPr>
          </a:p>
        </p:txBody>
      </p:sp>
      <p:sp>
        <p:nvSpPr>
          <p:cNvPr id="80" name="Text Box 182"/>
          <p:cNvSpPr txBox="1">
            <a:spLocks noChangeArrowheads="1"/>
          </p:cNvSpPr>
          <p:nvPr/>
        </p:nvSpPr>
        <p:spPr bwMode="auto">
          <a:xfrm>
            <a:off x="294514" y="3648735"/>
            <a:ext cx="2193098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Кайбицкий р-н</a:t>
            </a:r>
            <a:endParaRPr lang="ru-RU" altLang="ru-RU" dirty="0" smtClean="0"/>
          </a:p>
        </p:txBody>
      </p:sp>
      <p:sp>
        <p:nvSpPr>
          <p:cNvPr id="81" name="TextBox 23"/>
          <p:cNvSpPr txBox="1"/>
          <p:nvPr/>
        </p:nvSpPr>
        <p:spPr bwMode="auto">
          <a:xfrm>
            <a:off x="827228" y="3964785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</a:t>
            </a:r>
            <a:r>
              <a:rPr lang="ru-RU" dirty="0" smtClean="0"/>
              <a:t>15</a:t>
            </a:r>
            <a:endParaRPr lang="ru-RU" dirty="0"/>
          </a:p>
        </p:txBody>
      </p:sp>
      <p:sp>
        <p:nvSpPr>
          <p:cNvPr id="82" name="TextBox 23"/>
          <p:cNvSpPr txBox="1"/>
          <p:nvPr/>
        </p:nvSpPr>
        <p:spPr>
          <a:xfrm>
            <a:off x="386227" y="4001506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 smtClean="0">
                <a:solidFill>
                  <a:srgbClr val="FFFFFF"/>
                </a:solidFill>
              </a:rPr>
              <a:t>0,5</a:t>
            </a:r>
            <a:endParaRPr lang="ru-RU" kern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2310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794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63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7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4" y="14038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9" tIns="38574" rIns="77139" bIns="38574" anchor="ctr"/>
          <a:lstStyle/>
          <a:p>
            <a:pPr algn="ctr" defTabSz="773039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52" tIns="27465" rIns="54952" bIns="2746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71" tIns="38538" rIns="77071" bIns="3853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56" y="120173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1505"/>
              <a:ext cx="84232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1029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44503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808"/>
              <a:ext cx="640090" cy="18415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30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2" y="3701803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43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68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899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23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3"/>
              <a:ext cx="108579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0854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13"/>
              <a:ext cx="144314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50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25642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2223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4"/>
              <a:ext cx="73433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0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2" y="4836876"/>
              <a:ext cx="1095615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0" y="3414461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1" y="3428750"/>
              <a:ext cx="1702326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3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6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5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5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9" y="2093648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5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03675"/>
              <a:ext cx="9856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4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8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02" y="788988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08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76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25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02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081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7" tIns="38336" rIns="76657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50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7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07" y="1466850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88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26"/>
            <a:ext cx="1916112" cy="652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7" tIns="38318" rIns="76617" bIns="3831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</a:t>
            </a:r>
            <a:r>
              <a:rPr lang="ru-RU" alt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феврале месяце </a:t>
            </a: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76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6" y="6430986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5"/>
            <a:ext cx="1962150" cy="3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1" tIns="45544" rIns="91091" bIns="4554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19" y="3137487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20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2994" y="2668590"/>
            <a:ext cx="2151063" cy="210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60" tIns="35860" rIns="35860" bIns="358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175" name="Прямоугольник 109"/>
          <p:cNvSpPr>
            <a:spLocks noChangeArrowheads="1"/>
          </p:cNvSpPr>
          <p:nvPr/>
        </p:nvSpPr>
        <p:spPr bwMode="auto">
          <a:xfrm>
            <a:off x="5986463" y="915194"/>
            <a:ext cx="3597472" cy="77075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498" tIns="38750" rIns="77498" bIns="38750">
            <a:spAutoFit/>
          </a:bodyPr>
          <a:lstStyle/>
          <a:p>
            <a:pPr algn="just"/>
            <a:r>
              <a:rPr lang="ru-RU" sz="1500" b="1" dirty="0">
                <a:solidFill>
                  <a:srgbClr val="000000"/>
                </a:solidFill>
              </a:rPr>
              <a:t>Кратковременная метель. </a:t>
            </a:r>
          </a:p>
          <a:p>
            <a:pPr algn="just"/>
            <a:r>
              <a:rPr lang="ru-RU" sz="1500" b="1" dirty="0">
                <a:solidFill>
                  <a:srgbClr val="000000"/>
                </a:solidFill>
              </a:rPr>
              <a:t>На дорогах местами сильная гололедица.</a:t>
            </a:r>
            <a:endParaRPr lang="ru-RU" sz="1500" b="1" dirty="0">
              <a:solidFill>
                <a:srgbClr val="000000"/>
              </a:solidFill>
            </a:endParaRPr>
          </a:p>
        </p:txBody>
      </p:sp>
      <p:pic>
        <p:nvPicPr>
          <p:cNvPr id="233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5606" y="1010437"/>
            <a:ext cx="357011" cy="285757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63032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800103"/>
            <a:ext cx="12190411" cy="6059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80" name="Прямоугольная выноска 200"/>
          <p:cNvSpPr>
            <a:spLocks noChangeArrowheads="1"/>
          </p:cNvSpPr>
          <p:nvPr/>
        </p:nvSpPr>
        <p:spPr bwMode="auto">
          <a:xfrm>
            <a:off x="7948612" y="1524794"/>
            <a:ext cx="1389844" cy="258960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3578" tIns="36788" rIns="73578" bIns="36788">
            <a:spAutoFit/>
          </a:bodyPr>
          <a:lstStyle/>
          <a:p>
            <a:pPr algn="ctr"/>
            <a:r>
              <a:rPr lang="ru-RU" altLang="ru-RU" sz="1200" b="1" dirty="0" smtClean="0">
                <a:solidFill>
                  <a:srgbClr val="000000"/>
                </a:solidFill>
                <a:cs typeface="Times New Roman" pitchFamily="18" charset="0"/>
              </a:rPr>
              <a:t>с. Верхний Услон</a:t>
            </a:r>
            <a:endParaRPr lang="ru-RU" altLang="ru-RU" sz="12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75784" name="Text Box 182"/>
          <p:cNvSpPr txBox="1">
            <a:spLocks noChangeArrowheads="1"/>
          </p:cNvSpPr>
          <p:nvPr/>
        </p:nvSpPr>
        <p:spPr bwMode="auto">
          <a:xfrm>
            <a:off x="10921686" y="419108"/>
            <a:ext cx="1124589" cy="265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688" tIns="47841" rIns="95688" bIns="47841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FF0000"/>
                </a:solidFill>
                <a:cs typeface="Times New Roman" pitchFamily="18" charset="0"/>
              </a:rPr>
              <a:t>по тренировке</a:t>
            </a:r>
          </a:p>
        </p:txBody>
      </p:sp>
      <p:sp>
        <p:nvSpPr>
          <p:cNvPr id="75786" name="Text Box 2"/>
          <p:cNvSpPr txBox="1">
            <a:spLocks noChangeArrowheads="1"/>
          </p:cNvSpPr>
          <p:nvPr/>
        </p:nvSpPr>
        <p:spPr bwMode="auto">
          <a:xfrm>
            <a:off x="0" y="4"/>
            <a:ext cx="12190413" cy="8001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60" tIns="27467" rIns="54960" bIns="27467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 СООБЩЕНИЯ НА ТЕРРИТОРИИ</a:t>
            </a:r>
            <a:r>
              <a:rPr lang="en-US" sz="1700" b="1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ВЕРХНЕУСЛОНСКОГО РАЙОНА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75791" name="TextBox 219"/>
          <p:cNvSpPr txBox="1">
            <a:spLocks noChangeArrowheads="1"/>
          </p:cNvSpPr>
          <p:nvPr/>
        </p:nvSpPr>
        <p:spPr bwMode="auto">
          <a:xfrm>
            <a:off x="4190206" y="3893179"/>
            <a:ext cx="1687298" cy="179686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27" tIns="28014" rIns="56027" bIns="2801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sz="800" b="1" dirty="0" smtClean="0">
                <a:solidFill>
                  <a:srgbClr val="000000"/>
                </a:solidFill>
              </a:rPr>
              <a:t>Р </a:t>
            </a:r>
            <a:r>
              <a:rPr lang="ru-RU" sz="800" b="1" dirty="0" smtClean="0">
                <a:solidFill>
                  <a:srgbClr val="000000"/>
                </a:solidFill>
              </a:rPr>
              <a:t>– 241 «КАЗАНЬ-УЛЬЯНОВСК»</a:t>
            </a:r>
            <a:endParaRPr lang="ru-RU" sz="800" b="1" dirty="0">
              <a:solidFill>
                <a:srgbClr val="000000"/>
              </a:solidFill>
            </a:endParaRPr>
          </a:p>
        </p:txBody>
      </p:sp>
      <p:pic>
        <p:nvPicPr>
          <p:cNvPr id="757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3413" y="5329241"/>
            <a:ext cx="2819403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97" name="Прямая со стрелкой 196"/>
          <p:cNvCxnSpPr/>
          <p:nvPr/>
        </p:nvCxnSpPr>
        <p:spPr>
          <a:xfrm flipH="1" flipV="1">
            <a:off x="5656676" y="2743994"/>
            <a:ext cx="3866737" cy="1300583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7323" y="1111905"/>
            <a:ext cx="2665189" cy="17841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" name="Прямоугольник 214"/>
          <p:cNvSpPr>
            <a:spLocks noChangeArrowheads="1"/>
          </p:cNvSpPr>
          <p:nvPr/>
        </p:nvSpPr>
        <p:spPr bwMode="auto">
          <a:xfrm>
            <a:off x="2727323" y="822485"/>
            <a:ext cx="2665189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21" name="Овал 20"/>
          <p:cNvSpPr>
            <a:spLocks noChangeArrowheads="1"/>
          </p:cNvSpPr>
          <p:nvPr/>
        </p:nvSpPr>
        <p:spPr bwMode="auto">
          <a:xfrm rot="5238055">
            <a:off x="7546885" y="1530223"/>
            <a:ext cx="203200" cy="20161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1796" tIns="35896" rIns="71796" bIns="35896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387350" indent="69850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774700" indent="139700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162050" indent="209550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549400" indent="279400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defTabSz="685800"/>
            <a:endParaRPr lang="ru-RU" sz="1400">
              <a:solidFill>
                <a:srgbClr val="FFFFFF"/>
              </a:solidFill>
              <a:latin typeface="Constantia" pitchFamily="18" charset="0"/>
            </a:endParaRPr>
          </a:p>
        </p:txBody>
      </p:sp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0" y="1111904"/>
            <a:ext cx="2673350" cy="1632089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" name="Прямоугольник 33"/>
          <p:cNvSpPr>
            <a:spLocks noChangeArrowheads="1"/>
          </p:cNvSpPr>
          <p:nvPr/>
        </p:nvSpPr>
        <p:spPr bwMode="auto">
          <a:xfrm>
            <a:off x="9517060" y="802578"/>
            <a:ext cx="2673351" cy="286607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3414" y="2797434"/>
            <a:ext cx="2666996" cy="2493492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" name="TextBox 25"/>
          <p:cNvSpPr txBox="1"/>
          <p:nvPr/>
        </p:nvSpPr>
        <p:spPr>
          <a:xfrm>
            <a:off x="9622595" y="2797434"/>
            <a:ext cx="837990" cy="30972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603" tIns="54304" rIns="108603" bIns="54304">
            <a:spAutoFit/>
          </a:bodyPr>
          <a:lstStyle/>
          <a:p>
            <a:pPr defTabSz="108775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4 км</a:t>
            </a:r>
            <a:endParaRPr lang="ru-RU" sz="1300" b="1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138429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733" y="826549"/>
            <a:ext cx="12199145" cy="6033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ПЕСТРЕЧИНСКОГО РАЙОНА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15474" y="819407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cxnSp>
        <p:nvCxnSpPr>
          <p:cNvPr id="137" name="Прямая соединительная линия 136"/>
          <p:cNvCxnSpPr/>
          <p:nvPr/>
        </p:nvCxnSpPr>
        <p:spPr>
          <a:xfrm>
            <a:off x="2971006" y="3734594"/>
            <a:ext cx="6556770" cy="362084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0600" y="3419475"/>
            <a:ext cx="47625" cy="19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2" name="Прямоугольная выноска 200"/>
          <p:cNvSpPr>
            <a:spLocks noChangeArrowheads="1"/>
          </p:cNvSpPr>
          <p:nvPr/>
        </p:nvSpPr>
        <p:spPr bwMode="auto">
          <a:xfrm>
            <a:off x="5866606" y="2771600"/>
            <a:ext cx="1389844" cy="258960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3578" tIns="36788" rIns="73578" bIns="36788">
            <a:spAutoFit/>
          </a:bodyPr>
          <a:lstStyle/>
          <a:p>
            <a:pPr algn="ctr"/>
            <a:r>
              <a:rPr lang="ru-RU" altLang="ru-RU" sz="1200" b="1" dirty="0" smtClean="0">
                <a:solidFill>
                  <a:srgbClr val="000000"/>
                </a:solidFill>
                <a:cs typeface="Times New Roman" pitchFamily="18" charset="0"/>
              </a:rPr>
              <a:t>с. Пестрецы</a:t>
            </a:r>
            <a:endParaRPr lang="ru-RU" altLang="ru-RU" sz="12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1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0417" y="1067594"/>
            <a:ext cx="2665189" cy="1759493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" name="Овал 19"/>
          <p:cNvSpPr>
            <a:spLocks noChangeArrowheads="1"/>
          </p:cNvSpPr>
          <p:nvPr/>
        </p:nvSpPr>
        <p:spPr bwMode="auto">
          <a:xfrm rot="5238055">
            <a:off x="5735727" y="2802863"/>
            <a:ext cx="203200" cy="20161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1796" tIns="35896" rIns="71796" bIns="35896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387350" indent="69850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774700" indent="139700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162050" indent="209550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549400" indent="279400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1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defTabSz="685800"/>
            <a:endParaRPr lang="ru-RU" sz="1400">
              <a:solidFill>
                <a:srgbClr val="FFFFFF"/>
              </a:solidFill>
              <a:latin typeface="Constantia" pitchFamily="18" charset="0"/>
            </a:endParaRPr>
          </a:p>
        </p:txBody>
      </p:sp>
      <p:pic>
        <p:nvPicPr>
          <p:cNvPr id="21" name="Пестрецы М-7 Белгородское.wmv">
            <a:hlinkClick r:id="" action="ppaction://media"/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5474" y="1108061"/>
            <a:ext cx="2659584" cy="175949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23" name="TextBox 219"/>
          <p:cNvSpPr txBox="1">
            <a:spLocks noChangeArrowheads="1"/>
          </p:cNvSpPr>
          <p:nvPr/>
        </p:nvSpPr>
        <p:spPr bwMode="auto">
          <a:xfrm>
            <a:off x="4178300" y="4496594"/>
            <a:ext cx="856942" cy="179686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27" tIns="28014" rIns="56027" bIns="28014">
            <a:spAutoFit/>
          </a:bodyPr>
          <a:lstStyle>
            <a:defPPr>
              <a:defRPr lang="ru-RU"/>
            </a:defPPr>
            <a:lvl1pPr algn="ctr" defTabSz="612775" eaLnBrk="0" hangingPunct="0">
              <a:defRPr sz="800" b="1">
                <a:solidFill>
                  <a:srgbClr val="000000"/>
                </a:solidFill>
              </a:defRPr>
            </a:lvl1pPr>
            <a:lvl2pPr marL="742950" indent="-285750" defTabSz="612775" eaLnBrk="0" hangingPunct="0"/>
            <a:lvl3pPr marL="1143000" indent="-228600" defTabSz="612775" eaLnBrk="0" hangingPunct="0"/>
            <a:lvl4pPr marL="1600200" indent="-228600" defTabSz="612775" eaLnBrk="0" hangingPunct="0"/>
            <a:lvl5pPr marL="2057400" indent="-228600" defTabSz="612775" eaLnBrk="0" hangingPunct="0"/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/>
              <a:t>М – 7 «ВОЛГА»</a:t>
            </a:r>
            <a:endParaRPr lang="ru-RU" dirty="0"/>
          </a:p>
        </p:txBody>
      </p:sp>
      <p:pic>
        <p:nvPicPr>
          <p:cNvPr id="24" name="Picture 3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7776" y="2903669"/>
            <a:ext cx="2647282" cy="2409433"/>
          </a:xfrm>
          <a:prstGeom prst="rect">
            <a:avLst/>
          </a:prstGeom>
          <a:noFill/>
          <a:ln w="34925">
            <a:solidFill>
              <a:srgbClr val="00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" name="TextBox 25"/>
          <p:cNvSpPr txBox="1"/>
          <p:nvPr/>
        </p:nvSpPr>
        <p:spPr>
          <a:xfrm>
            <a:off x="9541667" y="2896394"/>
            <a:ext cx="820739" cy="30972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wrap="square" lIns="108603" tIns="54304" rIns="108603" bIns="54304">
            <a:spAutoFit/>
          </a:bodyPr>
          <a:lstStyle>
            <a:defPPr>
              <a:defRPr lang="ru-RU"/>
            </a:defPPr>
            <a:lvl1pPr defTabSz="1087755" fontAlgn="auto">
              <a:spcBef>
                <a:spcPts val="0"/>
              </a:spcBef>
              <a:spcAft>
                <a:spcPts val="0"/>
              </a:spcAft>
              <a:defRPr sz="1300" b="1" kern="0">
                <a:solidFill>
                  <a:sysClr val="windowText" lastClr="000000"/>
                </a:solidFill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835 км</a:t>
            </a:r>
            <a:endParaRPr lang="ru-RU" dirty="0"/>
          </a:p>
        </p:txBody>
      </p:sp>
      <p:sp>
        <p:nvSpPr>
          <p:cNvPr id="25" name="Прямоугольник 214"/>
          <p:cNvSpPr>
            <a:spLocks noChangeArrowheads="1"/>
          </p:cNvSpPr>
          <p:nvPr/>
        </p:nvSpPr>
        <p:spPr bwMode="auto">
          <a:xfrm>
            <a:off x="2818606" y="794007"/>
            <a:ext cx="2665189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</p:spTree>
    <p:extLst>
      <p:ext uri="{BB962C8B-B14F-4D97-AF65-F5344CB8AC3E}">
        <p14:creationId xmlns:p14="http://schemas.microsoft.com/office/powerpoint/2010/main" val="2140013130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88783</TotalTime>
  <Words>1471</Words>
  <Application>Microsoft Office PowerPoint</Application>
  <PresentationFormat>Произвольный</PresentationFormat>
  <Paragraphs>671</Paragraphs>
  <Slides>15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4</vt:i4>
      </vt:variant>
      <vt:variant>
        <vt:lpstr>Заголовки слайдов</vt:lpstr>
      </vt:variant>
      <vt:variant>
        <vt:i4>15</vt:i4>
      </vt:variant>
    </vt:vector>
  </HeadingPairs>
  <TitlesOfParts>
    <vt:vector size="19" baseType="lpstr">
      <vt:lpstr>Поток</vt:lpstr>
      <vt:lpstr>3_Поток</vt:lpstr>
      <vt:lpstr>5_Поток</vt:lpstr>
      <vt:lpstr>7_Поток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5470</cp:revision>
  <cp:lastPrinted>2020-06-04T16:57:06Z</cp:lastPrinted>
  <dcterms:created xsi:type="dcterms:W3CDTF">2016-06-03T06:31:21Z</dcterms:created>
  <dcterms:modified xsi:type="dcterms:W3CDTF">2022-03-27T11:02:53Z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